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embeddedFontLst>
    <p:embeddedFont>
      <p:font typeface="Barlow Bold" panose="00000800000000000000" pitchFamily="2" charset="0"/>
      <p:bold r:id="rId19"/>
    </p:embeddedFont>
    <p:embeddedFont>
      <p:font typeface="Britannic Bold" panose="020B0903060703020204" pitchFamily="34" charset="0"/>
      <p:regular r:id="rId20"/>
    </p:embeddedFont>
    <p:embeddedFont>
      <p:font typeface="Cascadia Code" panose="020B0609020000020004" pitchFamily="49" charset="0"/>
      <p:regular r:id="rId21"/>
      <p:bold r:id="rId22"/>
      <p:italic r:id="rId23"/>
      <p:boldItalic r:id="rId24"/>
    </p:embeddedFont>
    <p:embeddedFont>
      <p:font typeface="Consolas" panose="020B0609020204030204" pitchFamily="49" charset="0"/>
      <p:regular r:id="rId25"/>
      <p:bold r:id="rId26"/>
      <p:italic r:id="rId27"/>
      <p:boldItalic r:id="rId28"/>
    </p:embeddedFont>
    <p:embeddedFont>
      <p:font typeface="Montserrat" panose="00000500000000000000" pitchFamily="2"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42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998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guyenquangtung/Driver-Drowsiness-Detection"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hyperlink" Target="https://youtu.be/X8ZFH_fZsIo?si=v64a-kkypdOt_J2y"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58309" y="1445300"/>
            <a:ext cx="7137321"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Driver Drowsiness Detection</a:t>
            </a:r>
            <a:endParaRPr lang="en-US" sz="4450" dirty="0"/>
          </a:p>
        </p:txBody>
      </p:sp>
      <p:sp>
        <p:nvSpPr>
          <p:cNvPr id="4" name="Text 1"/>
          <p:cNvSpPr/>
          <p:nvPr/>
        </p:nvSpPr>
        <p:spPr>
          <a:xfrm>
            <a:off x="758309" y="3189587"/>
            <a:ext cx="7627382"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This presentation outlines the development and comparison of Convolutional Neural Network (CNN) and CNN-Recurrent Neural Network (CNN-RNN) models for detecting driver drowsiness.</a:t>
            </a:r>
            <a:endParaRPr lang="en-US" sz="1700" dirty="0"/>
          </a:p>
        </p:txBody>
      </p:sp>
      <p:sp>
        <p:nvSpPr>
          <p:cNvPr id="7" name="Text 5">
            <a:extLst>
              <a:ext uri="{FF2B5EF4-FFF2-40B4-BE49-F238E27FC236}">
                <a16:creationId xmlns:a16="http://schemas.microsoft.com/office/drawing/2014/main" id="{15DBB6CF-D1B9-BE2C-588A-52C6837037A2}"/>
              </a:ext>
            </a:extLst>
          </p:cNvPr>
          <p:cNvSpPr/>
          <p:nvPr/>
        </p:nvSpPr>
        <p:spPr>
          <a:xfrm>
            <a:off x="512956" y="4714886"/>
            <a:ext cx="7955756" cy="339447"/>
          </a:xfrm>
          <a:prstGeom prst="rect">
            <a:avLst/>
          </a:prstGeom>
          <a:noFill/>
          <a:ln/>
        </p:spPr>
        <p:txBody>
          <a:bodyPr wrap="none" lIns="0" tIns="0" rIns="0" bIns="0" rtlCol="0" anchor="t"/>
          <a:lstStyle/>
          <a:p>
            <a:pPr marL="0" indent="0" algn="ctr">
              <a:buNone/>
            </a:pPr>
            <a:r>
              <a:rPr lang="en-US" sz="2000" dirty="0">
                <a:latin typeface="Cascadia Code" panose="020B0609020000020004" pitchFamily="49" charset="0"/>
                <a:ea typeface="Cascadia Code" panose="020B0609020000020004" pitchFamily="49" charset="0"/>
                <a:cs typeface="Cascadia Code" panose="020B0609020000020004" pitchFamily="49" charset="0"/>
              </a:rPr>
              <a:t>Presented by </a:t>
            </a:r>
            <a:r>
              <a:rPr lang="en-US" sz="3200" dirty="0">
                <a:solidFill>
                  <a:srgbClr val="084288"/>
                </a:solidFill>
                <a:latin typeface="Britannic Bold" panose="020B0903060703020204" pitchFamily="34" charset="0"/>
                <a:ea typeface="Cascadia Code" panose="020B0609020000020004" pitchFamily="49" charset="0"/>
                <a:cs typeface="Cascadia Code" panose="020B0609020000020004" pitchFamily="49" charset="0"/>
              </a:rPr>
              <a:t>Ahmed Bhbaty</a:t>
            </a:r>
            <a:endParaRPr lang="en-US" sz="2000" dirty="0">
              <a:solidFill>
                <a:srgbClr val="084288"/>
              </a:solidFill>
              <a:latin typeface="Britannic Bold" panose="020B0903060703020204" pitchFamily="34" charset="0"/>
              <a:ea typeface="Cascadia Code" panose="020B0609020000020004" pitchFamily="49" charset="0"/>
              <a:cs typeface="Cascadia Code" panose="020B0609020000020004" pitchFamily="49"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95419" y="389215"/>
            <a:ext cx="4875133" cy="465653"/>
          </a:xfrm>
          <a:prstGeom prst="rect">
            <a:avLst/>
          </a:prstGeom>
          <a:noFill/>
          <a:ln/>
        </p:spPr>
        <p:txBody>
          <a:bodyPr wrap="none" lIns="0" tIns="0" rIns="0" bIns="0" rtlCol="0" anchor="t"/>
          <a:lstStyle/>
          <a:p>
            <a:pPr marL="0" indent="0" algn="l">
              <a:lnSpc>
                <a:spcPts val="3650"/>
              </a:lnSpc>
              <a:buNone/>
            </a:pPr>
            <a:r>
              <a:rPr lang="en-US" sz="2900" b="1" dirty="0">
                <a:solidFill>
                  <a:srgbClr val="2E3C4E"/>
                </a:solidFill>
                <a:latin typeface="Barlow Bold" pitchFamily="34" charset="0"/>
                <a:ea typeface="Barlow Bold" pitchFamily="34" charset="-122"/>
                <a:cs typeface="Barlow Bold" pitchFamily="34" charset="-120"/>
              </a:rPr>
              <a:t>CNN-RNN Model Performance</a:t>
            </a:r>
            <a:endParaRPr lang="en-US" sz="2900" dirty="0"/>
          </a:p>
        </p:txBody>
      </p:sp>
      <p:sp>
        <p:nvSpPr>
          <p:cNvPr id="10" name="Text 7"/>
          <p:cNvSpPr/>
          <p:nvPr/>
        </p:nvSpPr>
        <p:spPr>
          <a:xfrm>
            <a:off x="495419" y="7494539"/>
            <a:ext cx="13639562" cy="452914"/>
          </a:xfrm>
          <a:prstGeom prst="rect">
            <a:avLst/>
          </a:prstGeom>
          <a:noFill/>
          <a:ln/>
        </p:spPr>
        <p:txBody>
          <a:bodyPr wrap="square" lIns="0" tIns="0" rIns="0" bIns="0" rtlCol="0" anchor="t"/>
          <a:lstStyle/>
          <a:p>
            <a:pPr marL="0" indent="0" algn="l">
              <a:lnSpc>
                <a:spcPts val="1750"/>
              </a:lnSpc>
              <a:buNone/>
            </a:pPr>
            <a:r>
              <a:rPr lang="en-US" sz="1100" dirty="0">
                <a:solidFill>
                  <a:srgbClr val="384653"/>
                </a:solidFill>
                <a:latin typeface="Montserrat" pitchFamily="34" charset="0"/>
                <a:ea typeface="Montserrat" pitchFamily="34" charset="-122"/>
                <a:cs typeface="Montserrat" pitchFamily="34" charset="-120"/>
              </a:rPr>
              <a:t>The CNN-RNN model was also trained for 50 epochs, showing a strong learning curve. It reached a peak validation accuracy of 98.2% by epoch 47, demonstrating its effectiveness in capturing both spatial and temporal features for drowsiness detection. The training accuracy consistently remained high, finishing at 99.4%.</a:t>
            </a:r>
            <a:endParaRPr lang="en-US" sz="1100" dirty="0"/>
          </a:p>
        </p:txBody>
      </p:sp>
      <p:pic>
        <p:nvPicPr>
          <p:cNvPr id="12" name="Picture 11">
            <a:extLst>
              <a:ext uri="{FF2B5EF4-FFF2-40B4-BE49-F238E27FC236}">
                <a16:creationId xmlns:a16="http://schemas.microsoft.com/office/drawing/2014/main" id="{8E96C680-7F77-FE8F-7F00-8F0BDE3BC22B}"/>
              </a:ext>
            </a:extLst>
          </p:cNvPr>
          <p:cNvPicPr>
            <a:picLocks noChangeAspect="1"/>
          </p:cNvPicPr>
          <p:nvPr/>
        </p:nvPicPr>
        <p:blipFill>
          <a:blip r:embed="rId3"/>
          <a:stretch>
            <a:fillRect/>
          </a:stretch>
        </p:blipFill>
        <p:spPr>
          <a:xfrm>
            <a:off x="1351718" y="994927"/>
            <a:ext cx="11926964" cy="6239746"/>
          </a:xfrm>
          <a:prstGeom prst="rect">
            <a:avLst/>
          </a:prstGeom>
        </p:spPr>
      </p:pic>
      <p:pic>
        <p:nvPicPr>
          <p:cNvPr id="16" name="Picture 15">
            <a:extLst>
              <a:ext uri="{FF2B5EF4-FFF2-40B4-BE49-F238E27FC236}">
                <a16:creationId xmlns:a16="http://schemas.microsoft.com/office/drawing/2014/main" id="{09C41285-EB13-FB6E-EBE1-B6AD7BB63686}"/>
              </a:ext>
            </a:extLst>
          </p:cNvPr>
          <p:cNvPicPr>
            <a:picLocks noChangeAspect="1"/>
          </p:cNvPicPr>
          <p:nvPr/>
        </p:nvPicPr>
        <p:blipFill>
          <a:blip r:embed="rId4"/>
          <a:stretch>
            <a:fillRect/>
          </a:stretch>
        </p:blipFill>
        <p:spPr>
          <a:xfrm>
            <a:off x="12647343" y="7771240"/>
            <a:ext cx="1981200" cy="3524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598289"/>
            <a:ext cx="8468439"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Model Comparison and Evaluation</a:t>
            </a:r>
            <a:endParaRPr lang="en-US" sz="4450" dirty="0"/>
          </a:p>
        </p:txBody>
      </p:sp>
      <p:pic>
        <p:nvPicPr>
          <p:cNvPr id="3" name="Image 0" descr="preencoded.png"/>
          <p:cNvPicPr>
            <a:picLocks noChangeAspect="1"/>
          </p:cNvPicPr>
          <p:nvPr/>
        </p:nvPicPr>
        <p:blipFill>
          <a:blip r:embed="rId3"/>
          <a:stretch>
            <a:fillRect/>
          </a:stretch>
        </p:blipFill>
        <p:spPr>
          <a:xfrm>
            <a:off x="758309" y="1879640"/>
            <a:ext cx="6377345" cy="3530679"/>
          </a:xfrm>
          <a:prstGeom prst="rect">
            <a:avLst/>
          </a:prstGeom>
        </p:spPr>
      </p:pic>
      <p:pic>
        <p:nvPicPr>
          <p:cNvPr id="4" name="Image 1" descr="preencoded.png"/>
          <p:cNvPicPr>
            <a:picLocks noChangeAspect="1"/>
          </p:cNvPicPr>
          <p:nvPr/>
        </p:nvPicPr>
        <p:blipFill>
          <a:blip r:embed="rId4"/>
          <a:stretch>
            <a:fillRect/>
          </a:stretch>
        </p:blipFill>
        <p:spPr>
          <a:xfrm>
            <a:off x="7723465" y="1879640"/>
            <a:ext cx="6102787" cy="3378756"/>
          </a:xfrm>
          <a:prstGeom prst="rect">
            <a:avLst/>
          </a:prstGeom>
        </p:spPr>
      </p:pic>
      <p:sp>
        <p:nvSpPr>
          <p:cNvPr id="5" name="Text 1"/>
          <p:cNvSpPr/>
          <p:nvPr/>
        </p:nvSpPr>
        <p:spPr>
          <a:xfrm>
            <a:off x="758309" y="5897761"/>
            <a:ext cx="13113782" cy="173355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After comparing the two models, we found that the CNN-RNN model suffers from significant validation loss fluctuations during training, which may indicate difficulty in model stability or generalization issues. This fluctuation requires careful tuning of hyperparameters and regularization techniques to mitigate its impact. In contrast, the CNN model demonstrated more stable performance and better accuracy on the validation data, making it the optimal choice for the current project status.</a:t>
            </a:r>
            <a:endParaRPr lang="en-US" sz="1700" dirty="0"/>
          </a:p>
        </p:txBody>
      </p:sp>
      <p:pic>
        <p:nvPicPr>
          <p:cNvPr id="6" name="Picture 5">
            <a:extLst>
              <a:ext uri="{FF2B5EF4-FFF2-40B4-BE49-F238E27FC236}">
                <a16:creationId xmlns:a16="http://schemas.microsoft.com/office/drawing/2014/main" id="{EE99566C-1C18-E553-270E-20F9CF797A60}"/>
              </a:ext>
            </a:extLst>
          </p:cNvPr>
          <p:cNvPicPr>
            <a:picLocks noChangeAspect="1"/>
          </p:cNvPicPr>
          <p:nvPr/>
        </p:nvPicPr>
        <p:blipFill>
          <a:blip r:embed="rId5"/>
          <a:stretch>
            <a:fillRect/>
          </a:stretch>
        </p:blipFill>
        <p:spPr>
          <a:xfrm>
            <a:off x="12647343" y="7771240"/>
            <a:ext cx="1981200" cy="3524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525423" y="769858"/>
            <a:ext cx="7966234" cy="493752"/>
          </a:xfrm>
          <a:prstGeom prst="rect">
            <a:avLst/>
          </a:prstGeom>
          <a:noFill/>
          <a:ln/>
        </p:spPr>
        <p:txBody>
          <a:bodyPr wrap="none" lIns="0" tIns="0" rIns="0" bIns="0" rtlCol="0" anchor="t"/>
          <a:lstStyle/>
          <a:p>
            <a:pPr marL="0" indent="0" algn="l">
              <a:lnSpc>
                <a:spcPts val="3850"/>
              </a:lnSpc>
              <a:buNone/>
            </a:pPr>
            <a:r>
              <a:rPr lang="en-US" sz="3100" b="1" dirty="0">
                <a:solidFill>
                  <a:srgbClr val="2E3C4E"/>
                </a:solidFill>
                <a:latin typeface="Barlow Bold" pitchFamily="34" charset="0"/>
                <a:ea typeface="Barlow Bold" pitchFamily="34" charset="-122"/>
                <a:cs typeface="Barlow Bold" pitchFamily="34" charset="-120"/>
              </a:rPr>
              <a:t>Implementation: Real-Time Detection System</a:t>
            </a:r>
            <a:endParaRPr lang="en-US" sz="3100" dirty="0"/>
          </a:p>
        </p:txBody>
      </p:sp>
      <p:pic>
        <p:nvPicPr>
          <p:cNvPr id="4" name="Image 1" descr="preencoded.png"/>
          <p:cNvPicPr>
            <a:picLocks noChangeAspect="1"/>
          </p:cNvPicPr>
          <p:nvPr/>
        </p:nvPicPr>
        <p:blipFill>
          <a:blip r:embed="rId4"/>
          <a:stretch>
            <a:fillRect/>
          </a:stretch>
        </p:blipFill>
        <p:spPr>
          <a:xfrm>
            <a:off x="525423" y="1488758"/>
            <a:ext cx="450413" cy="1143000"/>
          </a:xfrm>
          <a:prstGeom prst="rect">
            <a:avLst/>
          </a:prstGeom>
        </p:spPr>
      </p:pic>
      <p:sp>
        <p:nvSpPr>
          <p:cNvPr id="5" name="Text 1"/>
          <p:cNvSpPr/>
          <p:nvPr/>
        </p:nvSpPr>
        <p:spPr>
          <a:xfrm>
            <a:off x="1125974" y="1638895"/>
            <a:ext cx="2518767" cy="246817"/>
          </a:xfrm>
          <a:prstGeom prst="rect">
            <a:avLst/>
          </a:prstGeom>
          <a:noFill/>
          <a:ln/>
        </p:spPr>
        <p:txBody>
          <a:bodyPr wrap="none" lIns="0" tIns="0" rIns="0" bIns="0" rtlCol="0" anchor="t"/>
          <a:lstStyle/>
          <a:p>
            <a:pPr marL="0" indent="0" algn="l">
              <a:lnSpc>
                <a:spcPts val="1900"/>
              </a:lnSpc>
              <a:buNone/>
            </a:pPr>
            <a:r>
              <a:rPr lang="en-US" sz="1550" b="1" dirty="0">
                <a:solidFill>
                  <a:srgbClr val="384653"/>
                </a:solidFill>
                <a:latin typeface="Barlow Bold" pitchFamily="34" charset="0"/>
                <a:ea typeface="Barlow Bold" pitchFamily="34" charset="-122"/>
                <a:cs typeface="Barlow Bold" pitchFamily="34" charset="-120"/>
              </a:rPr>
              <a:t>Camera Captures Video Feed</a:t>
            </a:r>
            <a:endParaRPr lang="en-US" sz="1550" dirty="0"/>
          </a:p>
        </p:txBody>
      </p:sp>
      <p:sp>
        <p:nvSpPr>
          <p:cNvPr id="6" name="Text 2"/>
          <p:cNvSpPr/>
          <p:nvPr/>
        </p:nvSpPr>
        <p:spPr>
          <a:xfrm>
            <a:off x="1125974" y="1975723"/>
            <a:ext cx="7492603" cy="240149"/>
          </a:xfrm>
          <a:prstGeom prst="rect">
            <a:avLst/>
          </a:prstGeom>
          <a:noFill/>
          <a:ln/>
        </p:spPr>
        <p:txBody>
          <a:bodyPr wrap="none" lIns="0" tIns="0" rIns="0" bIns="0" rtlCol="0" anchor="t"/>
          <a:lstStyle/>
          <a:p>
            <a:pPr marL="0" indent="0" algn="l">
              <a:lnSpc>
                <a:spcPts val="1850"/>
              </a:lnSpc>
              <a:buNone/>
            </a:pPr>
            <a:r>
              <a:rPr lang="en-US" sz="1150" dirty="0">
                <a:solidFill>
                  <a:srgbClr val="384653"/>
                </a:solidFill>
                <a:latin typeface="Montserrat" pitchFamily="34" charset="0"/>
                <a:ea typeface="Montserrat" pitchFamily="34" charset="-122"/>
                <a:cs typeface="Montserrat" pitchFamily="34" charset="-120"/>
              </a:rPr>
              <a:t>The system continuously captures live video footage of the driver from an in-cabin camera.</a:t>
            </a:r>
            <a:endParaRPr lang="en-US" sz="1150" dirty="0"/>
          </a:p>
        </p:txBody>
      </p:sp>
      <p:pic>
        <p:nvPicPr>
          <p:cNvPr id="7" name="Image 2" descr="preencoded.png"/>
          <p:cNvPicPr>
            <a:picLocks noChangeAspect="1"/>
          </p:cNvPicPr>
          <p:nvPr/>
        </p:nvPicPr>
        <p:blipFill>
          <a:blip r:embed="rId5"/>
          <a:stretch>
            <a:fillRect/>
          </a:stretch>
        </p:blipFill>
        <p:spPr>
          <a:xfrm>
            <a:off x="750570" y="2539722"/>
            <a:ext cx="450413" cy="1143000"/>
          </a:xfrm>
          <a:prstGeom prst="rect">
            <a:avLst/>
          </a:prstGeom>
        </p:spPr>
      </p:pic>
      <p:sp>
        <p:nvSpPr>
          <p:cNvPr id="8" name="Text 3"/>
          <p:cNvSpPr/>
          <p:nvPr/>
        </p:nvSpPr>
        <p:spPr>
          <a:xfrm>
            <a:off x="1351121" y="2689860"/>
            <a:ext cx="3183374" cy="246817"/>
          </a:xfrm>
          <a:prstGeom prst="rect">
            <a:avLst/>
          </a:prstGeom>
          <a:noFill/>
          <a:ln/>
        </p:spPr>
        <p:txBody>
          <a:bodyPr wrap="none" lIns="0" tIns="0" rIns="0" bIns="0" rtlCol="0" anchor="t"/>
          <a:lstStyle/>
          <a:p>
            <a:pPr marL="0" indent="0" algn="l">
              <a:lnSpc>
                <a:spcPts val="1900"/>
              </a:lnSpc>
              <a:buNone/>
            </a:pPr>
            <a:r>
              <a:rPr lang="en-US" sz="1550" b="1" dirty="0">
                <a:solidFill>
                  <a:srgbClr val="384653"/>
                </a:solidFill>
                <a:latin typeface="Barlow Bold" pitchFamily="34" charset="0"/>
                <a:ea typeface="Barlow Bold" pitchFamily="34" charset="-122"/>
                <a:cs typeface="Barlow Bold" pitchFamily="34" charset="-120"/>
              </a:rPr>
              <a:t>Face Detection Using Haar Cascades</a:t>
            </a:r>
            <a:endParaRPr lang="en-US" sz="1550" dirty="0"/>
          </a:p>
        </p:txBody>
      </p:sp>
      <p:sp>
        <p:nvSpPr>
          <p:cNvPr id="9" name="Text 4"/>
          <p:cNvSpPr/>
          <p:nvPr/>
        </p:nvSpPr>
        <p:spPr>
          <a:xfrm>
            <a:off x="1351121" y="3026688"/>
            <a:ext cx="7267456" cy="480298"/>
          </a:xfrm>
          <a:prstGeom prst="rect">
            <a:avLst/>
          </a:prstGeom>
          <a:noFill/>
          <a:ln/>
        </p:spPr>
        <p:txBody>
          <a:bodyPr wrap="square" lIns="0" tIns="0" rIns="0" bIns="0" rtlCol="0" anchor="t"/>
          <a:lstStyle/>
          <a:p>
            <a:pPr marL="0" indent="0" algn="l">
              <a:lnSpc>
                <a:spcPts val="1850"/>
              </a:lnSpc>
              <a:buNone/>
            </a:pPr>
            <a:r>
              <a:rPr lang="en-US" sz="1150" dirty="0">
                <a:solidFill>
                  <a:srgbClr val="384653"/>
                </a:solidFill>
                <a:latin typeface="Montserrat" pitchFamily="34" charset="0"/>
                <a:ea typeface="Montserrat" pitchFamily="34" charset="-122"/>
                <a:cs typeface="Montserrat" pitchFamily="34" charset="-120"/>
              </a:rPr>
              <a:t>Haar Cascades are applied to accurately detect and localize the driver's face within the video frame.</a:t>
            </a:r>
            <a:endParaRPr lang="en-US" sz="1150" dirty="0"/>
          </a:p>
        </p:txBody>
      </p:sp>
      <p:pic>
        <p:nvPicPr>
          <p:cNvPr id="10" name="Image 3" descr="preencoded.png"/>
          <p:cNvPicPr>
            <a:picLocks noChangeAspect="1"/>
          </p:cNvPicPr>
          <p:nvPr/>
        </p:nvPicPr>
        <p:blipFill>
          <a:blip r:embed="rId5"/>
          <a:stretch>
            <a:fillRect/>
          </a:stretch>
        </p:blipFill>
        <p:spPr>
          <a:xfrm>
            <a:off x="975836" y="3807262"/>
            <a:ext cx="450413" cy="1143000"/>
          </a:xfrm>
          <a:prstGeom prst="rect">
            <a:avLst/>
          </a:prstGeom>
        </p:spPr>
      </p:pic>
      <p:sp>
        <p:nvSpPr>
          <p:cNvPr id="11" name="Text 5"/>
          <p:cNvSpPr/>
          <p:nvPr/>
        </p:nvSpPr>
        <p:spPr>
          <a:xfrm>
            <a:off x="1576388" y="3957399"/>
            <a:ext cx="2068711" cy="246817"/>
          </a:xfrm>
          <a:prstGeom prst="rect">
            <a:avLst/>
          </a:prstGeom>
          <a:noFill/>
          <a:ln/>
        </p:spPr>
        <p:txBody>
          <a:bodyPr wrap="none" lIns="0" tIns="0" rIns="0" bIns="0" rtlCol="0" anchor="t"/>
          <a:lstStyle/>
          <a:p>
            <a:pPr marL="0" indent="0" algn="l">
              <a:lnSpc>
                <a:spcPts val="1900"/>
              </a:lnSpc>
              <a:buNone/>
            </a:pPr>
            <a:r>
              <a:rPr lang="en-US" sz="1550" b="1" dirty="0">
                <a:solidFill>
                  <a:srgbClr val="384653"/>
                </a:solidFill>
                <a:latin typeface="Barlow Bold" pitchFamily="34" charset="0"/>
                <a:ea typeface="Barlow Bold" pitchFamily="34" charset="-122"/>
                <a:cs typeface="Barlow Bold" pitchFamily="34" charset="-120"/>
              </a:rPr>
              <a:t>Eye State Classification</a:t>
            </a:r>
            <a:endParaRPr lang="en-US" sz="1550" dirty="0"/>
          </a:p>
        </p:txBody>
      </p:sp>
      <p:sp>
        <p:nvSpPr>
          <p:cNvPr id="12" name="Text 6"/>
          <p:cNvSpPr/>
          <p:nvPr/>
        </p:nvSpPr>
        <p:spPr>
          <a:xfrm>
            <a:off x="1576388" y="4294227"/>
            <a:ext cx="7042190" cy="480298"/>
          </a:xfrm>
          <a:prstGeom prst="rect">
            <a:avLst/>
          </a:prstGeom>
          <a:noFill/>
          <a:ln/>
        </p:spPr>
        <p:txBody>
          <a:bodyPr wrap="square" lIns="0" tIns="0" rIns="0" bIns="0" rtlCol="0" anchor="t"/>
          <a:lstStyle/>
          <a:p>
            <a:pPr marL="0" indent="0" algn="l">
              <a:lnSpc>
                <a:spcPts val="1850"/>
              </a:lnSpc>
              <a:buNone/>
            </a:pPr>
            <a:r>
              <a:rPr lang="en-US" sz="1150" dirty="0">
                <a:solidFill>
                  <a:srgbClr val="384653"/>
                </a:solidFill>
                <a:latin typeface="Montserrat" pitchFamily="34" charset="0"/>
                <a:ea typeface="Montserrat" pitchFamily="34" charset="-122"/>
                <a:cs typeface="Montserrat" pitchFamily="34" charset="-120"/>
              </a:rPr>
              <a:t>The CNN model analyzes the detected face to classify the driver's eye state as open, closed, or other relevant states.</a:t>
            </a:r>
            <a:endParaRPr lang="en-US" sz="1150" dirty="0"/>
          </a:p>
        </p:txBody>
      </p:sp>
      <p:pic>
        <p:nvPicPr>
          <p:cNvPr id="13" name="Image 4" descr="preencoded.png"/>
          <p:cNvPicPr>
            <a:picLocks noChangeAspect="1"/>
          </p:cNvPicPr>
          <p:nvPr/>
        </p:nvPicPr>
        <p:blipFill>
          <a:blip r:embed="rId5"/>
          <a:stretch>
            <a:fillRect/>
          </a:stretch>
        </p:blipFill>
        <p:spPr>
          <a:xfrm>
            <a:off x="1200983" y="5074801"/>
            <a:ext cx="450413" cy="1143000"/>
          </a:xfrm>
          <a:prstGeom prst="rect">
            <a:avLst/>
          </a:prstGeom>
        </p:spPr>
      </p:pic>
      <p:sp>
        <p:nvSpPr>
          <p:cNvPr id="14" name="Text 7"/>
          <p:cNvSpPr/>
          <p:nvPr/>
        </p:nvSpPr>
        <p:spPr>
          <a:xfrm>
            <a:off x="1801535" y="5224939"/>
            <a:ext cx="3928824" cy="246817"/>
          </a:xfrm>
          <a:prstGeom prst="rect">
            <a:avLst/>
          </a:prstGeom>
          <a:noFill/>
          <a:ln/>
        </p:spPr>
        <p:txBody>
          <a:bodyPr wrap="none" lIns="0" tIns="0" rIns="0" bIns="0" rtlCol="0" anchor="t"/>
          <a:lstStyle/>
          <a:p>
            <a:pPr marL="0" indent="0" algn="l">
              <a:lnSpc>
                <a:spcPts val="1900"/>
              </a:lnSpc>
              <a:buNone/>
            </a:pPr>
            <a:r>
              <a:rPr lang="en-US" sz="1550" b="1" dirty="0">
                <a:solidFill>
                  <a:srgbClr val="384653"/>
                </a:solidFill>
                <a:latin typeface="Barlow Bold" pitchFamily="34" charset="0"/>
                <a:ea typeface="Barlow Bold" pitchFamily="34" charset="-122"/>
                <a:cs typeface="Barlow Bold" pitchFamily="34" charset="-120"/>
              </a:rPr>
              <a:t>Drowsiness Monitoring (2-Second Threshold)</a:t>
            </a:r>
            <a:endParaRPr lang="en-US" sz="1550" dirty="0"/>
          </a:p>
        </p:txBody>
      </p:sp>
      <p:sp>
        <p:nvSpPr>
          <p:cNvPr id="15" name="Text 8"/>
          <p:cNvSpPr/>
          <p:nvPr/>
        </p:nvSpPr>
        <p:spPr>
          <a:xfrm>
            <a:off x="1801535" y="5561767"/>
            <a:ext cx="6817043" cy="480298"/>
          </a:xfrm>
          <a:prstGeom prst="rect">
            <a:avLst/>
          </a:prstGeom>
          <a:noFill/>
          <a:ln/>
        </p:spPr>
        <p:txBody>
          <a:bodyPr wrap="square" lIns="0" tIns="0" rIns="0" bIns="0" rtlCol="0" anchor="t"/>
          <a:lstStyle/>
          <a:p>
            <a:pPr marL="0" indent="0" algn="l">
              <a:lnSpc>
                <a:spcPts val="1850"/>
              </a:lnSpc>
              <a:buNone/>
            </a:pPr>
            <a:r>
              <a:rPr lang="en-US" sz="1150" dirty="0">
                <a:solidFill>
                  <a:srgbClr val="384653"/>
                </a:solidFill>
                <a:latin typeface="Montserrat" pitchFamily="34" charset="0"/>
                <a:ea typeface="Montserrat" pitchFamily="34" charset="-122"/>
                <a:cs typeface="Montserrat" pitchFamily="34" charset="-120"/>
              </a:rPr>
              <a:t>The system monitors consecutive frames. If closed eyes or yawning persist for more than 2 seconds, drowsiness is confirmed.</a:t>
            </a:r>
            <a:endParaRPr lang="en-US" sz="1150" dirty="0"/>
          </a:p>
        </p:txBody>
      </p:sp>
      <p:pic>
        <p:nvPicPr>
          <p:cNvPr id="16" name="Image 5" descr="preencoded.png"/>
          <p:cNvPicPr>
            <a:picLocks noChangeAspect="1"/>
          </p:cNvPicPr>
          <p:nvPr/>
        </p:nvPicPr>
        <p:blipFill>
          <a:blip r:embed="rId5"/>
          <a:stretch>
            <a:fillRect/>
          </a:stretch>
        </p:blipFill>
        <p:spPr>
          <a:xfrm>
            <a:off x="975836" y="6342340"/>
            <a:ext cx="450413" cy="1143000"/>
          </a:xfrm>
          <a:prstGeom prst="rect">
            <a:avLst/>
          </a:prstGeom>
        </p:spPr>
      </p:pic>
      <p:sp>
        <p:nvSpPr>
          <p:cNvPr id="17" name="Text 9"/>
          <p:cNvSpPr/>
          <p:nvPr/>
        </p:nvSpPr>
        <p:spPr>
          <a:xfrm>
            <a:off x="1576388" y="6492478"/>
            <a:ext cx="1975485" cy="246817"/>
          </a:xfrm>
          <a:prstGeom prst="rect">
            <a:avLst/>
          </a:prstGeom>
          <a:noFill/>
          <a:ln/>
        </p:spPr>
        <p:txBody>
          <a:bodyPr wrap="none" lIns="0" tIns="0" rIns="0" bIns="0" rtlCol="0" anchor="t"/>
          <a:lstStyle/>
          <a:p>
            <a:pPr marL="0" indent="0" algn="l">
              <a:lnSpc>
                <a:spcPts val="1900"/>
              </a:lnSpc>
              <a:buNone/>
            </a:pPr>
            <a:r>
              <a:rPr lang="en-US" sz="1550" b="1" dirty="0">
                <a:solidFill>
                  <a:srgbClr val="384653"/>
                </a:solidFill>
                <a:latin typeface="Barlow Bold" pitchFamily="34" charset="0"/>
                <a:ea typeface="Barlow Bold" pitchFamily="34" charset="-122"/>
                <a:cs typeface="Barlow Bold" pitchFamily="34" charset="-120"/>
              </a:rPr>
              <a:t>Alarm Activation</a:t>
            </a:r>
            <a:endParaRPr lang="en-US" sz="1550" dirty="0"/>
          </a:p>
        </p:txBody>
      </p:sp>
      <p:sp>
        <p:nvSpPr>
          <p:cNvPr id="18" name="Text 10"/>
          <p:cNvSpPr/>
          <p:nvPr/>
        </p:nvSpPr>
        <p:spPr>
          <a:xfrm>
            <a:off x="1576388" y="6829306"/>
            <a:ext cx="7042190" cy="480298"/>
          </a:xfrm>
          <a:prstGeom prst="rect">
            <a:avLst/>
          </a:prstGeom>
          <a:noFill/>
          <a:ln/>
        </p:spPr>
        <p:txBody>
          <a:bodyPr wrap="square" lIns="0" tIns="0" rIns="0" bIns="0" rtlCol="0" anchor="t"/>
          <a:lstStyle/>
          <a:p>
            <a:pPr marL="0" indent="0" algn="l">
              <a:lnSpc>
                <a:spcPts val="1850"/>
              </a:lnSpc>
              <a:buNone/>
            </a:pPr>
            <a:r>
              <a:rPr lang="en-US" sz="1150" dirty="0">
                <a:solidFill>
                  <a:srgbClr val="384653"/>
                </a:solidFill>
                <a:latin typeface="Montserrat" pitchFamily="34" charset="0"/>
                <a:ea typeface="Montserrat" pitchFamily="34" charset="-122"/>
                <a:cs typeface="Montserrat" pitchFamily="34" charset="-120"/>
              </a:rPr>
              <a:t>Upon detecting confirmed drowsiness, an immediate audio and/or visual alarm is activated to alert the driver.</a:t>
            </a:r>
            <a:endParaRPr lang="en-US" sz="11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171009" y="780217"/>
            <a:ext cx="7774781" cy="1287066"/>
          </a:xfrm>
          <a:prstGeom prst="rect">
            <a:avLst/>
          </a:prstGeom>
          <a:noFill/>
          <a:ln/>
        </p:spPr>
        <p:txBody>
          <a:bodyPr wrap="square" lIns="0" tIns="0" rIns="0" bIns="0" rtlCol="0" anchor="t"/>
          <a:lstStyle/>
          <a:p>
            <a:pPr marL="0" indent="0" algn="l">
              <a:lnSpc>
                <a:spcPts val="5050"/>
              </a:lnSpc>
              <a:buNone/>
            </a:pPr>
            <a:r>
              <a:rPr lang="en-US" sz="4050" b="1" dirty="0">
                <a:solidFill>
                  <a:srgbClr val="2E3C4E"/>
                </a:solidFill>
                <a:latin typeface="Barlow Bold" pitchFamily="34" charset="0"/>
                <a:ea typeface="Barlow Bold" pitchFamily="34" charset="-122"/>
                <a:cs typeface="Barlow Bold" pitchFamily="34" charset="-120"/>
              </a:rPr>
              <a:t>Results: System Performance and Accuracy</a:t>
            </a:r>
            <a:endParaRPr lang="en-US" sz="4050" dirty="0"/>
          </a:p>
        </p:txBody>
      </p:sp>
      <p:sp>
        <p:nvSpPr>
          <p:cNvPr id="4" name="Text 1"/>
          <p:cNvSpPr/>
          <p:nvPr/>
        </p:nvSpPr>
        <p:spPr>
          <a:xfrm>
            <a:off x="6171009" y="2458403"/>
            <a:ext cx="2428637" cy="645557"/>
          </a:xfrm>
          <a:prstGeom prst="rect">
            <a:avLst/>
          </a:prstGeom>
          <a:noFill/>
          <a:ln/>
        </p:spPr>
        <p:txBody>
          <a:bodyPr wrap="none" lIns="0" tIns="0" rIns="0" bIns="0" rtlCol="0" anchor="t"/>
          <a:lstStyle/>
          <a:p>
            <a:pPr marL="0" indent="0" algn="ctr">
              <a:lnSpc>
                <a:spcPts val="5050"/>
              </a:lnSpc>
              <a:buNone/>
            </a:pPr>
            <a:r>
              <a:rPr lang="en-US" sz="5050" b="1" dirty="0">
                <a:solidFill>
                  <a:srgbClr val="384653"/>
                </a:solidFill>
                <a:latin typeface="Barlow Bold" pitchFamily="34" charset="0"/>
                <a:ea typeface="Barlow Bold" pitchFamily="34" charset="-122"/>
                <a:cs typeface="Barlow Bold" pitchFamily="34" charset="-120"/>
              </a:rPr>
              <a:t>98.1%</a:t>
            </a:r>
            <a:endParaRPr lang="en-US" sz="5050" dirty="0"/>
          </a:p>
        </p:txBody>
      </p:sp>
      <p:sp>
        <p:nvSpPr>
          <p:cNvPr id="5" name="Text 2"/>
          <p:cNvSpPr/>
          <p:nvPr/>
        </p:nvSpPr>
        <p:spPr>
          <a:xfrm>
            <a:off x="6171009" y="3348395"/>
            <a:ext cx="2428637" cy="321707"/>
          </a:xfrm>
          <a:prstGeom prst="rect">
            <a:avLst/>
          </a:prstGeom>
          <a:noFill/>
          <a:ln/>
        </p:spPr>
        <p:txBody>
          <a:bodyPr wrap="none" lIns="0" tIns="0" rIns="0" bIns="0" rtlCol="0" anchor="t"/>
          <a:lstStyle/>
          <a:p>
            <a:pPr marL="0" indent="0" algn="ctr">
              <a:lnSpc>
                <a:spcPts val="2500"/>
              </a:lnSpc>
              <a:buNone/>
            </a:pPr>
            <a:r>
              <a:rPr lang="en-US" sz="2000" b="1" dirty="0">
                <a:solidFill>
                  <a:srgbClr val="384653"/>
                </a:solidFill>
                <a:latin typeface="Barlow Bold" pitchFamily="34" charset="0"/>
                <a:ea typeface="Barlow Bold" pitchFamily="34" charset="-122"/>
                <a:cs typeface="Barlow Bold" pitchFamily="34" charset="-120"/>
              </a:rPr>
              <a:t>Training Accuracy</a:t>
            </a:r>
            <a:endParaRPr lang="en-US" sz="2000" dirty="0"/>
          </a:p>
        </p:txBody>
      </p:sp>
      <p:sp>
        <p:nvSpPr>
          <p:cNvPr id="6" name="Text 3"/>
          <p:cNvSpPr/>
          <p:nvPr/>
        </p:nvSpPr>
        <p:spPr>
          <a:xfrm>
            <a:off x="6171009" y="3787378"/>
            <a:ext cx="2428637" cy="1877378"/>
          </a:xfrm>
          <a:prstGeom prst="rect">
            <a:avLst/>
          </a:prstGeom>
          <a:noFill/>
          <a:ln/>
        </p:spPr>
        <p:txBody>
          <a:bodyPr wrap="square" lIns="0" tIns="0" rIns="0" bIns="0" rtlCol="0" anchor="t"/>
          <a:lstStyle/>
          <a:p>
            <a:pPr marL="0" indent="0" algn="ctr">
              <a:lnSpc>
                <a:spcPts val="2450"/>
              </a:lnSpc>
              <a:buNone/>
            </a:pPr>
            <a:r>
              <a:rPr lang="en-US" sz="1500" dirty="0">
                <a:solidFill>
                  <a:srgbClr val="384653"/>
                </a:solidFill>
                <a:latin typeface="Montserrat" pitchFamily="34" charset="0"/>
                <a:ea typeface="Montserrat" pitchFamily="34" charset="-122"/>
                <a:cs typeface="Montserrat" pitchFamily="34" charset="-120"/>
              </a:rPr>
              <a:t>The model achieved a highly precise 98.1% accuracy on the training dataset, indicating effective and thorough learning of features.</a:t>
            </a:r>
            <a:endParaRPr lang="en-US" sz="1500" dirty="0"/>
          </a:p>
        </p:txBody>
      </p:sp>
      <p:sp>
        <p:nvSpPr>
          <p:cNvPr id="7" name="Text 4"/>
          <p:cNvSpPr/>
          <p:nvPr/>
        </p:nvSpPr>
        <p:spPr>
          <a:xfrm>
            <a:off x="8844082" y="2458403"/>
            <a:ext cx="2428637" cy="645557"/>
          </a:xfrm>
          <a:prstGeom prst="rect">
            <a:avLst/>
          </a:prstGeom>
          <a:noFill/>
          <a:ln/>
        </p:spPr>
        <p:txBody>
          <a:bodyPr wrap="none" lIns="0" tIns="0" rIns="0" bIns="0" rtlCol="0" anchor="t"/>
          <a:lstStyle/>
          <a:p>
            <a:pPr marL="0" indent="0" algn="ctr">
              <a:lnSpc>
                <a:spcPts val="5050"/>
              </a:lnSpc>
              <a:buNone/>
            </a:pPr>
            <a:r>
              <a:rPr lang="en-US" sz="5050" b="1" dirty="0">
                <a:solidFill>
                  <a:srgbClr val="384653"/>
                </a:solidFill>
                <a:latin typeface="Barlow Bold" pitchFamily="34" charset="0"/>
                <a:ea typeface="Barlow Bold" pitchFamily="34" charset="-122"/>
                <a:cs typeface="Barlow Bold" pitchFamily="34" charset="-120"/>
              </a:rPr>
              <a:t>96.1%</a:t>
            </a:r>
            <a:endParaRPr lang="en-US" sz="5050" dirty="0"/>
          </a:p>
        </p:txBody>
      </p:sp>
      <p:sp>
        <p:nvSpPr>
          <p:cNvPr id="8" name="Text 5"/>
          <p:cNvSpPr/>
          <p:nvPr/>
        </p:nvSpPr>
        <p:spPr>
          <a:xfrm>
            <a:off x="8844082" y="3348395"/>
            <a:ext cx="2428637" cy="321707"/>
          </a:xfrm>
          <a:prstGeom prst="rect">
            <a:avLst/>
          </a:prstGeom>
          <a:noFill/>
          <a:ln/>
        </p:spPr>
        <p:txBody>
          <a:bodyPr wrap="none" lIns="0" tIns="0" rIns="0" bIns="0" rtlCol="0" anchor="t"/>
          <a:lstStyle/>
          <a:p>
            <a:pPr marL="0" indent="0" algn="ctr">
              <a:lnSpc>
                <a:spcPts val="2500"/>
              </a:lnSpc>
              <a:buNone/>
            </a:pPr>
            <a:r>
              <a:rPr lang="en-US" sz="2000" b="1" dirty="0">
                <a:solidFill>
                  <a:srgbClr val="384653"/>
                </a:solidFill>
                <a:latin typeface="Barlow Bold" pitchFamily="34" charset="0"/>
                <a:ea typeface="Barlow Bold" pitchFamily="34" charset="-122"/>
                <a:cs typeface="Barlow Bold" pitchFamily="34" charset="-120"/>
              </a:rPr>
              <a:t>Validation Accuracy</a:t>
            </a:r>
            <a:endParaRPr lang="en-US" sz="2000" dirty="0"/>
          </a:p>
        </p:txBody>
      </p:sp>
      <p:sp>
        <p:nvSpPr>
          <p:cNvPr id="9" name="Text 6"/>
          <p:cNvSpPr/>
          <p:nvPr/>
        </p:nvSpPr>
        <p:spPr>
          <a:xfrm>
            <a:off x="8844082" y="3787378"/>
            <a:ext cx="2428637" cy="2190274"/>
          </a:xfrm>
          <a:prstGeom prst="rect">
            <a:avLst/>
          </a:prstGeom>
          <a:noFill/>
          <a:ln/>
        </p:spPr>
        <p:txBody>
          <a:bodyPr wrap="square" lIns="0" tIns="0" rIns="0" bIns="0" rtlCol="0" anchor="t"/>
          <a:lstStyle/>
          <a:p>
            <a:pPr marL="0" indent="0" algn="ctr">
              <a:lnSpc>
                <a:spcPts val="2450"/>
              </a:lnSpc>
              <a:buNone/>
            </a:pPr>
            <a:r>
              <a:rPr lang="en-US" sz="1500" dirty="0">
                <a:solidFill>
                  <a:srgbClr val="384653"/>
                </a:solidFill>
                <a:latin typeface="Montserrat" pitchFamily="34" charset="0"/>
                <a:ea typeface="Montserrat" pitchFamily="34" charset="-122"/>
                <a:cs typeface="Montserrat" pitchFamily="34" charset="-120"/>
              </a:rPr>
              <a:t>Strong performance with 96.1% accuracy on unseen validation data confirms the model's robust ability to generalize and make precise predictions.</a:t>
            </a:r>
            <a:endParaRPr lang="en-US" sz="1500" dirty="0"/>
          </a:p>
        </p:txBody>
      </p:sp>
      <p:sp>
        <p:nvSpPr>
          <p:cNvPr id="10" name="Text 7"/>
          <p:cNvSpPr/>
          <p:nvPr/>
        </p:nvSpPr>
        <p:spPr>
          <a:xfrm>
            <a:off x="11517154" y="2458403"/>
            <a:ext cx="2428637" cy="645557"/>
          </a:xfrm>
          <a:prstGeom prst="rect">
            <a:avLst/>
          </a:prstGeom>
          <a:noFill/>
          <a:ln/>
        </p:spPr>
        <p:txBody>
          <a:bodyPr wrap="none" lIns="0" tIns="0" rIns="0" bIns="0" rtlCol="0" anchor="t"/>
          <a:lstStyle/>
          <a:p>
            <a:pPr marL="0" indent="0" algn="ctr">
              <a:lnSpc>
                <a:spcPts val="5050"/>
              </a:lnSpc>
              <a:buNone/>
            </a:pPr>
            <a:r>
              <a:rPr lang="en-US" sz="5050" b="1" dirty="0">
                <a:solidFill>
                  <a:srgbClr val="384653"/>
                </a:solidFill>
                <a:latin typeface="Barlow Bold" pitchFamily="34" charset="0"/>
                <a:ea typeface="Barlow Bold" pitchFamily="34" charset="-122"/>
                <a:cs typeface="Barlow Bold" pitchFamily="34" charset="-120"/>
              </a:rPr>
              <a:t>50</a:t>
            </a:r>
            <a:endParaRPr lang="en-US" sz="5050" dirty="0"/>
          </a:p>
        </p:txBody>
      </p:sp>
      <p:sp>
        <p:nvSpPr>
          <p:cNvPr id="11" name="Text 8"/>
          <p:cNvSpPr/>
          <p:nvPr/>
        </p:nvSpPr>
        <p:spPr>
          <a:xfrm>
            <a:off x="11517154" y="3348395"/>
            <a:ext cx="2428637" cy="321707"/>
          </a:xfrm>
          <a:prstGeom prst="rect">
            <a:avLst/>
          </a:prstGeom>
          <a:noFill/>
          <a:ln/>
        </p:spPr>
        <p:txBody>
          <a:bodyPr wrap="none" lIns="0" tIns="0" rIns="0" bIns="0" rtlCol="0" anchor="t"/>
          <a:lstStyle/>
          <a:p>
            <a:pPr marL="0" indent="0" algn="ctr">
              <a:lnSpc>
                <a:spcPts val="2500"/>
              </a:lnSpc>
              <a:buNone/>
            </a:pPr>
            <a:r>
              <a:rPr lang="en-US" sz="2000" b="1" dirty="0">
                <a:solidFill>
                  <a:srgbClr val="384653"/>
                </a:solidFill>
                <a:latin typeface="Barlow Bold" pitchFamily="34" charset="0"/>
                <a:ea typeface="Barlow Bold" pitchFamily="34" charset="-122"/>
                <a:cs typeface="Barlow Bold" pitchFamily="34" charset="-120"/>
              </a:rPr>
              <a:t>Epochs Trained</a:t>
            </a:r>
            <a:endParaRPr lang="en-US" sz="2000" dirty="0"/>
          </a:p>
        </p:txBody>
      </p:sp>
      <p:sp>
        <p:nvSpPr>
          <p:cNvPr id="12" name="Text 9"/>
          <p:cNvSpPr/>
          <p:nvPr/>
        </p:nvSpPr>
        <p:spPr>
          <a:xfrm>
            <a:off x="11517154" y="3787378"/>
            <a:ext cx="2428637" cy="1564481"/>
          </a:xfrm>
          <a:prstGeom prst="rect">
            <a:avLst/>
          </a:prstGeom>
          <a:noFill/>
          <a:ln/>
        </p:spPr>
        <p:txBody>
          <a:bodyPr wrap="square" lIns="0" tIns="0" rIns="0" bIns="0" rtlCol="0" anchor="t"/>
          <a:lstStyle/>
          <a:p>
            <a:pPr marL="0" indent="0" algn="ctr">
              <a:lnSpc>
                <a:spcPts val="2450"/>
              </a:lnSpc>
              <a:buNone/>
            </a:pPr>
            <a:r>
              <a:rPr lang="en-US" sz="1500" dirty="0">
                <a:solidFill>
                  <a:srgbClr val="384653"/>
                </a:solidFill>
                <a:latin typeface="Montserrat" pitchFamily="34" charset="0"/>
                <a:ea typeface="Montserrat" pitchFamily="34" charset="-122"/>
                <a:cs typeface="Montserrat" pitchFamily="34" charset="-120"/>
              </a:rPr>
              <a:t>The models were trained for 50 epochs, striking a balance between learning and avoiding overfitting.</a:t>
            </a:r>
            <a:endParaRPr lang="en-US" sz="1500" dirty="0"/>
          </a:p>
        </p:txBody>
      </p:sp>
      <p:sp>
        <p:nvSpPr>
          <p:cNvPr id="13" name="Text 10"/>
          <p:cNvSpPr/>
          <p:nvPr/>
        </p:nvSpPr>
        <p:spPr>
          <a:xfrm>
            <a:off x="6171009" y="6197679"/>
            <a:ext cx="7774781" cy="1251585"/>
          </a:xfrm>
          <a:prstGeom prst="rect">
            <a:avLst/>
          </a:prstGeom>
          <a:noFill/>
          <a:ln/>
        </p:spPr>
        <p:txBody>
          <a:bodyPr wrap="square" lIns="0" tIns="0" rIns="0" bIns="0" rtlCol="0" anchor="t"/>
          <a:lstStyle/>
          <a:p>
            <a:pPr marL="0" indent="0" algn="l">
              <a:lnSpc>
                <a:spcPts val="2450"/>
              </a:lnSpc>
              <a:buNone/>
            </a:pPr>
            <a:r>
              <a:rPr lang="en-US" sz="1500" dirty="0">
                <a:solidFill>
                  <a:srgbClr val="384653"/>
                </a:solidFill>
                <a:latin typeface="Montserrat" pitchFamily="34" charset="0"/>
                <a:ea typeface="Montserrat" pitchFamily="34" charset="-122"/>
                <a:cs typeface="Montserrat" pitchFamily="34" charset="-120"/>
              </a:rPr>
              <a:t>Overall, the system demonstrated robust performance across key metrics, showcasing its effectiveness in detecting driver drowsiness with high precision and reliability. The chosen models effectively learned from the diverse dataset, yielding promising results for real-world application.</a:t>
            </a:r>
            <a:endParaRPr lang="en-US" sz="1500" dirty="0"/>
          </a:p>
        </p:txBody>
      </p:sp>
      <p:pic>
        <p:nvPicPr>
          <p:cNvPr id="14" name="Picture 13">
            <a:extLst>
              <a:ext uri="{FF2B5EF4-FFF2-40B4-BE49-F238E27FC236}">
                <a16:creationId xmlns:a16="http://schemas.microsoft.com/office/drawing/2014/main" id="{3663B652-A9F5-4FDE-07EE-0E7C41C9B77A}"/>
              </a:ext>
            </a:extLst>
          </p:cNvPr>
          <p:cNvPicPr>
            <a:picLocks noChangeAspect="1"/>
          </p:cNvPicPr>
          <p:nvPr/>
        </p:nvPicPr>
        <p:blipFill>
          <a:blip r:embed="rId4"/>
          <a:stretch>
            <a:fillRect/>
          </a:stretch>
        </p:blipFill>
        <p:spPr>
          <a:xfrm>
            <a:off x="12647343" y="7771240"/>
            <a:ext cx="1981200" cy="3524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58309" y="773787"/>
            <a:ext cx="8419981"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Limitations and Future Directions</a:t>
            </a:r>
            <a:endParaRPr lang="en-US" sz="4450" dirty="0"/>
          </a:p>
        </p:txBody>
      </p:sp>
      <p:sp>
        <p:nvSpPr>
          <p:cNvPr id="3" name="Shape 1"/>
          <p:cNvSpPr/>
          <p:nvPr/>
        </p:nvSpPr>
        <p:spPr>
          <a:xfrm>
            <a:off x="758309" y="1919764"/>
            <a:ext cx="6448544" cy="4598789"/>
          </a:xfrm>
          <a:prstGeom prst="roundRect">
            <a:avLst>
              <a:gd name="adj" fmla="val 3181"/>
            </a:avLst>
          </a:prstGeom>
          <a:solidFill>
            <a:srgbClr val="FFFFFF"/>
          </a:solidFill>
          <a:ln w="30480">
            <a:solidFill>
              <a:srgbClr val="BACFDD"/>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727829" y="1919764"/>
            <a:ext cx="121920" cy="4598789"/>
          </a:xfrm>
          <a:prstGeom prst="rect">
            <a:avLst/>
          </a:prstGeom>
        </p:spPr>
      </p:pic>
      <p:sp>
        <p:nvSpPr>
          <p:cNvPr id="5" name="Text 2"/>
          <p:cNvSpPr/>
          <p:nvPr/>
        </p:nvSpPr>
        <p:spPr>
          <a:xfrm>
            <a:off x="1096804" y="216681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Current Limitations</a:t>
            </a:r>
            <a:endParaRPr lang="en-US" sz="2200" dirty="0"/>
          </a:p>
        </p:txBody>
      </p:sp>
      <p:sp>
        <p:nvSpPr>
          <p:cNvPr id="6" name="Text 3"/>
          <p:cNvSpPr/>
          <p:nvPr/>
        </p:nvSpPr>
        <p:spPr>
          <a:xfrm>
            <a:off x="1096804" y="2652951"/>
            <a:ext cx="5862995" cy="104013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Static Data:</a:t>
            </a:r>
            <a:r>
              <a:rPr lang="en-US" sz="1700" dirty="0">
                <a:solidFill>
                  <a:srgbClr val="384653"/>
                </a:solidFill>
                <a:latin typeface="Montserrat" pitchFamily="34" charset="0"/>
                <a:ea typeface="Montserrat" pitchFamily="34" charset="-122"/>
                <a:cs typeface="Montserrat" pitchFamily="34" charset="-120"/>
              </a:rPr>
              <a:t> Both models primarily rely on static image analysis, which may not fully capture dynamic changes in drowsiness over time.</a:t>
            </a:r>
            <a:endParaRPr lang="en-US" sz="1700" dirty="0"/>
          </a:p>
        </p:txBody>
      </p:sp>
      <p:sp>
        <p:nvSpPr>
          <p:cNvPr id="7" name="Text 4"/>
          <p:cNvSpPr/>
          <p:nvPr/>
        </p:nvSpPr>
        <p:spPr>
          <a:xfrm>
            <a:off x="1096804" y="3768804"/>
            <a:ext cx="5862995" cy="104013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Environmental Factors:</a:t>
            </a:r>
            <a:r>
              <a:rPr lang="en-US" sz="1700" dirty="0">
                <a:solidFill>
                  <a:srgbClr val="384653"/>
                </a:solidFill>
                <a:latin typeface="Montserrat" pitchFamily="34" charset="0"/>
                <a:ea typeface="Montserrat" pitchFamily="34" charset="-122"/>
                <a:cs typeface="Montserrat" pitchFamily="34" charset="-120"/>
              </a:rPr>
              <a:t> Performance might be affected by varying lighting conditions or occlusions (e.g., sunglasses, hands on face).</a:t>
            </a:r>
            <a:endParaRPr lang="en-US" sz="1700" dirty="0"/>
          </a:p>
        </p:txBody>
      </p:sp>
      <p:sp>
        <p:nvSpPr>
          <p:cNvPr id="8" name="Text 5"/>
          <p:cNvSpPr/>
          <p:nvPr/>
        </p:nvSpPr>
        <p:spPr>
          <a:xfrm>
            <a:off x="1096804" y="4884658"/>
            <a:ext cx="5862995" cy="104013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Individual Variability:</a:t>
            </a:r>
            <a:r>
              <a:rPr lang="en-US" sz="1700" dirty="0">
                <a:solidFill>
                  <a:srgbClr val="384653"/>
                </a:solidFill>
                <a:latin typeface="Montserrat" pitchFamily="34" charset="0"/>
                <a:ea typeface="Montserrat" pitchFamily="34" charset="-122"/>
                <a:cs typeface="Montserrat" pitchFamily="34" charset="-120"/>
              </a:rPr>
              <a:t> Drowsiness signs can differ significantly between individuals, posing a challenge for generalized models.</a:t>
            </a:r>
            <a:endParaRPr lang="en-US" sz="1700" dirty="0"/>
          </a:p>
        </p:txBody>
      </p:sp>
      <p:sp>
        <p:nvSpPr>
          <p:cNvPr id="9" name="Shape 6"/>
          <p:cNvSpPr/>
          <p:nvPr/>
        </p:nvSpPr>
        <p:spPr>
          <a:xfrm>
            <a:off x="7423428" y="1919764"/>
            <a:ext cx="6448663" cy="4598789"/>
          </a:xfrm>
          <a:prstGeom prst="roundRect">
            <a:avLst>
              <a:gd name="adj" fmla="val 3181"/>
            </a:avLst>
          </a:prstGeom>
          <a:solidFill>
            <a:srgbClr val="FFFFFF"/>
          </a:solidFill>
          <a:ln w="30480">
            <a:solidFill>
              <a:srgbClr val="BACFDD"/>
            </a:solidFill>
            <a:prstDash val="solid"/>
          </a:ln>
        </p:spPr>
        <p:txBody>
          <a:bodyPr/>
          <a:lstStyle/>
          <a:p>
            <a:endParaRPr lang="en-US"/>
          </a:p>
        </p:txBody>
      </p:sp>
      <p:pic>
        <p:nvPicPr>
          <p:cNvPr id="10" name="Image 1" descr="preencoded.png"/>
          <p:cNvPicPr>
            <a:picLocks noChangeAspect="1"/>
          </p:cNvPicPr>
          <p:nvPr/>
        </p:nvPicPr>
        <p:blipFill>
          <a:blip r:embed="rId3"/>
          <a:stretch>
            <a:fillRect/>
          </a:stretch>
        </p:blipFill>
        <p:spPr>
          <a:xfrm>
            <a:off x="7392948" y="1919764"/>
            <a:ext cx="121920" cy="4598789"/>
          </a:xfrm>
          <a:prstGeom prst="rect">
            <a:avLst/>
          </a:prstGeom>
        </p:spPr>
      </p:pic>
      <p:sp>
        <p:nvSpPr>
          <p:cNvPr id="11" name="Text 7"/>
          <p:cNvSpPr/>
          <p:nvPr/>
        </p:nvSpPr>
        <p:spPr>
          <a:xfrm>
            <a:off x="7761923" y="216681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Proposed Future Work</a:t>
            </a:r>
            <a:endParaRPr lang="en-US" sz="2200" dirty="0"/>
          </a:p>
        </p:txBody>
      </p:sp>
      <p:sp>
        <p:nvSpPr>
          <p:cNvPr id="12" name="Text 8"/>
          <p:cNvSpPr/>
          <p:nvPr/>
        </p:nvSpPr>
        <p:spPr>
          <a:xfrm>
            <a:off x="7761923" y="2652951"/>
            <a:ext cx="5863114" cy="138684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Real-time Video Analysis:</a:t>
            </a:r>
            <a:r>
              <a:rPr lang="en-US" sz="1700" dirty="0">
                <a:solidFill>
                  <a:srgbClr val="384653"/>
                </a:solidFill>
                <a:latin typeface="Montserrat" pitchFamily="34" charset="0"/>
                <a:ea typeface="Montserrat" pitchFamily="34" charset="-122"/>
                <a:cs typeface="Montserrat" pitchFamily="34" charset="-120"/>
              </a:rPr>
              <a:t> Integrate temporal information more robustly, perhaps with advanced RNN architectures or transformers, for continuous monitoring.</a:t>
            </a:r>
            <a:endParaRPr lang="en-US" sz="1700" dirty="0"/>
          </a:p>
        </p:txBody>
      </p:sp>
      <p:sp>
        <p:nvSpPr>
          <p:cNvPr id="13" name="Text 9"/>
          <p:cNvSpPr/>
          <p:nvPr/>
        </p:nvSpPr>
        <p:spPr>
          <a:xfrm>
            <a:off x="7761923" y="4115514"/>
            <a:ext cx="5863114" cy="104013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Multi-modal Fusion:</a:t>
            </a:r>
            <a:r>
              <a:rPr lang="en-US" sz="1700" dirty="0">
                <a:solidFill>
                  <a:srgbClr val="384653"/>
                </a:solidFill>
                <a:latin typeface="Montserrat" pitchFamily="34" charset="0"/>
                <a:ea typeface="Montserrat" pitchFamily="34" charset="-122"/>
                <a:cs typeface="Montserrat" pitchFamily="34" charset="-120"/>
              </a:rPr>
              <a:t> Combine visual cues with physiological data (e.g., heart rate, eye-tracking) for more robust detection.</a:t>
            </a:r>
            <a:endParaRPr lang="en-US" sz="1700" dirty="0"/>
          </a:p>
        </p:txBody>
      </p:sp>
      <p:sp>
        <p:nvSpPr>
          <p:cNvPr id="14" name="Text 10"/>
          <p:cNvSpPr/>
          <p:nvPr/>
        </p:nvSpPr>
        <p:spPr>
          <a:xfrm>
            <a:off x="7761923" y="5231368"/>
            <a:ext cx="5863114" cy="1040130"/>
          </a:xfrm>
          <a:prstGeom prst="rect">
            <a:avLst/>
          </a:prstGeom>
          <a:noFill/>
          <a:ln/>
        </p:spPr>
        <p:txBody>
          <a:bodyPr wrap="square" lIns="0" tIns="0" rIns="0" bIns="0" rtlCol="0" anchor="t"/>
          <a:lstStyle/>
          <a:p>
            <a:pPr marL="342900" indent="-342900" algn="l">
              <a:lnSpc>
                <a:spcPts val="2700"/>
              </a:lnSpc>
              <a:buSzPct val="100000"/>
              <a:buChar char="•"/>
            </a:pPr>
            <a:r>
              <a:rPr lang="en-US" sz="1700" b="1" dirty="0">
                <a:solidFill>
                  <a:srgbClr val="384653"/>
                </a:solidFill>
                <a:latin typeface="Montserrat" pitchFamily="34" charset="0"/>
                <a:ea typeface="Montserrat" pitchFamily="34" charset="-122"/>
                <a:cs typeface="Montserrat" pitchFamily="34" charset="-120"/>
              </a:rPr>
              <a:t>Adversarial Training:</a:t>
            </a:r>
            <a:r>
              <a:rPr lang="en-US" sz="1700" dirty="0">
                <a:solidFill>
                  <a:srgbClr val="384653"/>
                </a:solidFill>
                <a:latin typeface="Montserrat" pitchFamily="34" charset="0"/>
                <a:ea typeface="Montserrat" pitchFamily="34" charset="-122"/>
                <a:cs typeface="Montserrat" pitchFamily="34" charset="-120"/>
              </a:rPr>
              <a:t> Employ GANs to generate diverse training data, improving model robustness to real-world variability.</a:t>
            </a:r>
            <a:endParaRPr lang="en-US" sz="1700" dirty="0"/>
          </a:p>
        </p:txBody>
      </p:sp>
      <p:sp>
        <p:nvSpPr>
          <p:cNvPr id="15" name="Text 11"/>
          <p:cNvSpPr/>
          <p:nvPr/>
        </p:nvSpPr>
        <p:spPr>
          <a:xfrm>
            <a:off x="758309" y="6762274"/>
            <a:ext cx="13113782" cy="69342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Addressing these areas will enhance the practical applicability and reliability of drowsiness detection systems in real-world driving scenarios.</a:t>
            </a:r>
            <a:endParaRPr lang="en-US" sz="1700" dirty="0"/>
          </a:p>
        </p:txBody>
      </p:sp>
      <p:pic>
        <p:nvPicPr>
          <p:cNvPr id="16" name="Picture 15">
            <a:extLst>
              <a:ext uri="{FF2B5EF4-FFF2-40B4-BE49-F238E27FC236}">
                <a16:creationId xmlns:a16="http://schemas.microsoft.com/office/drawing/2014/main" id="{B525C947-7754-FA09-7E8B-C40CEB327927}"/>
              </a:ext>
            </a:extLst>
          </p:cNvPr>
          <p:cNvPicPr>
            <a:picLocks noChangeAspect="1"/>
          </p:cNvPicPr>
          <p:nvPr/>
        </p:nvPicPr>
        <p:blipFill>
          <a:blip r:embed="rId4"/>
          <a:stretch>
            <a:fillRect/>
          </a:stretch>
        </p:blipFill>
        <p:spPr>
          <a:xfrm>
            <a:off x="12647343" y="7771240"/>
            <a:ext cx="1981200" cy="3524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58309" y="1166813"/>
            <a:ext cx="7349371"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Project Repository and Demo</a:t>
            </a:r>
            <a:endParaRPr lang="en-US" sz="4450" dirty="0"/>
          </a:p>
        </p:txBody>
      </p:sp>
      <p:sp>
        <p:nvSpPr>
          <p:cNvPr id="3" name="Text 1"/>
          <p:cNvSpPr/>
          <p:nvPr/>
        </p:nvSpPr>
        <p:spPr>
          <a:xfrm>
            <a:off x="758309" y="2204442"/>
            <a:ext cx="13113782" cy="346710"/>
          </a:xfrm>
          <a:prstGeom prst="rect">
            <a:avLst/>
          </a:prstGeom>
          <a:noFill/>
          <a:ln/>
        </p:spPr>
        <p:txBody>
          <a:bodyPr wrap="non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Explore the full project details, code, and a live demonstration via the links below:</a:t>
            </a:r>
            <a:endParaRPr lang="en-US" sz="1700" dirty="0"/>
          </a:p>
        </p:txBody>
      </p:sp>
      <p:sp>
        <p:nvSpPr>
          <p:cNvPr id="4" name="Shape 2"/>
          <p:cNvSpPr/>
          <p:nvPr/>
        </p:nvSpPr>
        <p:spPr>
          <a:xfrm>
            <a:off x="758309" y="2794873"/>
            <a:ext cx="6448544" cy="2496979"/>
          </a:xfrm>
          <a:prstGeom prst="roundRect">
            <a:avLst>
              <a:gd name="adj" fmla="val 13015"/>
            </a:avLst>
          </a:prstGeom>
          <a:solidFill>
            <a:srgbClr val="FFFFFF"/>
          </a:solidFill>
          <a:ln w="30480">
            <a:solidFill>
              <a:srgbClr val="BACFDD"/>
            </a:solidFill>
            <a:prstDash val="solid"/>
          </a:ln>
        </p:spPr>
        <p:txBody>
          <a:bodyPr/>
          <a:lstStyle/>
          <a:p>
            <a:endParaRPr lang="en-US" dirty="0"/>
          </a:p>
        </p:txBody>
      </p:sp>
      <p:sp>
        <p:nvSpPr>
          <p:cNvPr id="5" name="Text 3"/>
          <p:cNvSpPr/>
          <p:nvPr/>
        </p:nvSpPr>
        <p:spPr>
          <a:xfrm>
            <a:off x="1005364" y="3041928"/>
            <a:ext cx="2850713" cy="356235"/>
          </a:xfrm>
          <a:prstGeom prst="rect">
            <a:avLst/>
          </a:prstGeom>
          <a:noFill/>
          <a:ln/>
        </p:spPr>
        <p:txBody>
          <a:bodyPr wrap="none" lIns="0" tIns="0" rIns="0" bIns="0" rtlCol="0" anchor="t"/>
          <a:lstStyle/>
          <a:p>
            <a:pPr>
              <a:lnSpc>
                <a:spcPts val="2800"/>
              </a:lnSpc>
            </a:pPr>
            <a:r>
              <a:rPr lang="en-US" sz="2200" b="1" dirty="0" err="1">
                <a:latin typeface="Overpass Bold" pitchFamily="34" charset="0"/>
                <a:ea typeface="Overpass Bold" pitchFamily="34" charset="-122"/>
                <a:cs typeface="Overpass Bold" pitchFamily="34" charset="-120"/>
              </a:rPr>
              <a:t>Jupyter</a:t>
            </a:r>
            <a:r>
              <a:rPr lang="en-US" sz="2200" b="1" dirty="0">
                <a:latin typeface="Overpass Bold" pitchFamily="34" charset="0"/>
                <a:ea typeface="Overpass Bold" pitchFamily="34" charset="-122"/>
                <a:cs typeface="Overpass Bold" pitchFamily="34" charset="-120"/>
              </a:rPr>
              <a:t> Notebook &amp; Code</a:t>
            </a:r>
            <a:endParaRPr lang="en-US" sz="2200" dirty="0"/>
          </a:p>
          <a:p>
            <a:pPr marL="0" indent="0" algn="l">
              <a:lnSpc>
                <a:spcPts val="2800"/>
              </a:lnSpc>
              <a:buNone/>
            </a:pPr>
            <a:endParaRPr lang="en-US" sz="2200" dirty="0"/>
          </a:p>
        </p:txBody>
      </p:sp>
      <p:sp>
        <p:nvSpPr>
          <p:cNvPr id="6" name="Text 4"/>
          <p:cNvSpPr/>
          <p:nvPr/>
        </p:nvSpPr>
        <p:spPr>
          <a:xfrm>
            <a:off x="1005364" y="3528060"/>
            <a:ext cx="5954435" cy="346710"/>
          </a:xfrm>
          <a:prstGeom prst="rect">
            <a:avLst/>
          </a:prstGeom>
          <a:noFill/>
          <a:ln/>
        </p:spPr>
        <p:txBody>
          <a:bodyPr wrap="none" lIns="0" tIns="0" rIns="0" bIns="0" rtlCol="0" anchor="t"/>
          <a:lstStyle/>
          <a:p>
            <a:pPr marL="0" indent="0" algn="l">
              <a:lnSpc>
                <a:spcPts val="2700"/>
              </a:lnSpc>
              <a:buNone/>
            </a:pPr>
            <a:r>
              <a:rPr lang="en-US" sz="1700" u="sng" dirty="0">
                <a:solidFill>
                  <a:srgbClr val="359DDF"/>
                </a:solidFill>
                <a:latin typeface="Montserrat" pitchFamily="34" charset="0"/>
                <a:ea typeface="Montserrat" pitchFamily="34" charset="-122"/>
                <a:cs typeface="Montserrat" pitchFamily="34" charset="-120"/>
                <a:hlinkClick r:id="rId3">
                  <a:extLst>
                    <a:ext uri="{A12FA001-AC4F-418D-AE19-62706E023703}">
                      <ahyp:hlinkClr xmlns:ahyp="http://schemas.microsoft.com/office/drawing/2018/hyperlinkcolor" val="tx"/>
                    </a:ext>
                  </a:extLst>
                </a:hlinkClick>
              </a:rPr>
              <a:t>h</a:t>
            </a:r>
            <a:r>
              <a:rPr lang="en-US" sz="1700" dirty="0">
                <a:solidFill>
                  <a:srgbClr val="384653"/>
                </a:solidFill>
                <a:latin typeface="Montserrat" pitchFamily="34" charset="0"/>
                <a:ea typeface="Montserrat" pitchFamily="34" charset="-122"/>
                <a:cs typeface="Montserrat" pitchFamily="34" charset="-120"/>
              </a:rPr>
              <a:t>ttps://git</a:t>
            </a:r>
            <a:endParaRPr lang="en-US" sz="1700" dirty="0"/>
          </a:p>
        </p:txBody>
      </p:sp>
      <p:sp>
        <p:nvSpPr>
          <p:cNvPr id="7" name="Text 5"/>
          <p:cNvSpPr/>
          <p:nvPr/>
        </p:nvSpPr>
        <p:spPr>
          <a:xfrm>
            <a:off x="1005364" y="4004667"/>
            <a:ext cx="5954435"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This repository contains all the source code, models, and resources used for the Driver Drowsiness Detection system.</a:t>
            </a:r>
            <a:endParaRPr lang="en-US" sz="1700" dirty="0"/>
          </a:p>
        </p:txBody>
      </p:sp>
      <p:sp>
        <p:nvSpPr>
          <p:cNvPr id="8" name="Shape 6"/>
          <p:cNvSpPr/>
          <p:nvPr/>
        </p:nvSpPr>
        <p:spPr>
          <a:xfrm>
            <a:off x="7423428" y="2794873"/>
            <a:ext cx="6448663" cy="2496979"/>
          </a:xfrm>
          <a:prstGeom prst="roundRect">
            <a:avLst>
              <a:gd name="adj" fmla="val 13015"/>
            </a:avLst>
          </a:prstGeom>
          <a:solidFill>
            <a:srgbClr val="FFFFFF"/>
          </a:solidFill>
          <a:ln w="30480">
            <a:solidFill>
              <a:srgbClr val="BACFDD"/>
            </a:solidFill>
            <a:prstDash val="solid"/>
          </a:ln>
        </p:spPr>
        <p:txBody>
          <a:bodyPr/>
          <a:lstStyle/>
          <a:p>
            <a:endParaRPr lang="en-US"/>
          </a:p>
        </p:txBody>
      </p:sp>
      <p:sp>
        <p:nvSpPr>
          <p:cNvPr id="9" name="Text 7"/>
          <p:cNvSpPr/>
          <p:nvPr/>
        </p:nvSpPr>
        <p:spPr>
          <a:xfrm>
            <a:off x="7670483" y="3041928"/>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Deployment</a:t>
            </a:r>
            <a:endParaRPr lang="en-US" sz="2200" dirty="0"/>
          </a:p>
        </p:txBody>
      </p:sp>
      <p:sp>
        <p:nvSpPr>
          <p:cNvPr id="10" name="Text 8"/>
          <p:cNvSpPr/>
          <p:nvPr/>
        </p:nvSpPr>
        <p:spPr>
          <a:xfrm>
            <a:off x="7670483" y="3528060"/>
            <a:ext cx="5954554" cy="346710"/>
          </a:xfrm>
          <a:prstGeom prst="rect">
            <a:avLst/>
          </a:prstGeom>
          <a:noFill/>
          <a:ln/>
        </p:spPr>
        <p:txBody>
          <a:bodyPr wrap="none" lIns="0" tIns="0" rIns="0" bIns="0" rtlCol="0" anchor="t"/>
          <a:lstStyle/>
          <a:p>
            <a:pPr marL="0" indent="0" algn="l">
              <a:lnSpc>
                <a:spcPts val="2700"/>
              </a:lnSpc>
              <a:buNone/>
            </a:pPr>
            <a:r>
              <a:rPr lang="en-US" sz="1700" u="sng" dirty="0">
                <a:solidFill>
                  <a:srgbClr val="359DDF"/>
                </a:solidFill>
                <a:latin typeface="Montserrat" pitchFamily="34" charset="0"/>
                <a:ea typeface="Montserrat" pitchFamily="34" charset="-122"/>
                <a:cs typeface="Montserrat" pitchFamily="34" charset="-120"/>
                <a:hlinkClick r:id="rId4">
                  <a:extLst>
                    <a:ext uri="{A12FA001-AC4F-418D-AE19-62706E023703}">
                      <ahyp:hlinkClr xmlns:ahyp="http://schemas.microsoft.com/office/drawing/2018/hyperlinkcolor" val="tx"/>
                    </a:ext>
                  </a:extLst>
                </a:hlinkClick>
              </a:rPr>
              <a:t>h</a:t>
            </a:r>
            <a:endParaRPr lang="en-US" sz="1700" dirty="0"/>
          </a:p>
        </p:txBody>
      </p:sp>
      <p:sp>
        <p:nvSpPr>
          <p:cNvPr id="11" name="Text 9"/>
          <p:cNvSpPr/>
          <p:nvPr/>
        </p:nvSpPr>
        <p:spPr>
          <a:xfrm>
            <a:off x="7670483" y="4004667"/>
            <a:ext cx="5954554"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Watch a live demonstration of the real-time drowsiness detection system in action, showcasing its features and effectiveness.</a:t>
            </a:r>
            <a:endParaRPr lang="en-US" sz="1700" dirty="0"/>
          </a:p>
        </p:txBody>
      </p:sp>
      <p:pic>
        <p:nvPicPr>
          <p:cNvPr id="14" name="Picture 13">
            <a:extLst>
              <a:ext uri="{FF2B5EF4-FFF2-40B4-BE49-F238E27FC236}">
                <a16:creationId xmlns:a16="http://schemas.microsoft.com/office/drawing/2014/main" id="{08ADE36E-CD07-3871-51E4-294B64762B6C}"/>
              </a:ext>
            </a:extLst>
          </p:cNvPr>
          <p:cNvPicPr>
            <a:picLocks noChangeAspect="1"/>
          </p:cNvPicPr>
          <p:nvPr/>
        </p:nvPicPr>
        <p:blipFill>
          <a:blip r:embed="rId5"/>
          <a:stretch>
            <a:fillRect/>
          </a:stretch>
        </p:blipFill>
        <p:spPr>
          <a:xfrm>
            <a:off x="12647343" y="7771240"/>
            <a:ext cx="1981200" cy="3524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151" y="-22302"/>
            <a:ext cx="14630400" cy="8229600"/>
          </a:xfrm>
          <a:prstGeom prst="rect">
            <a:avLst/>
          </a:prstGeom>
          <a:solidFill>
            <a:srgbClr val="FFFFFF">
              <a:alpha val="85000"/>
            </a:srgbClr>
          </a:solidFill>
          <a:ln/>
        </p:spPr>
        <p:txBody>
          <a:bodyPr/>
          <a:lstStyle/>
          <a:p>
            <a:endParaRPr lang="en-US"/>
          </a:p>
        </p:txBody>
      </p:sp>
      <p:sp>
        <p:nvSpPr>
          <p:cNvPr id="4" name="Text 1"/>
          <p:cNvSpPr/>
          <p:nvPr/>
        </p:nvSpPr>
        <p:spPr>
          <a:xfrm>
            <a:off x="758309" y="2771061"/>
            <a:ext cx="11403211" cy="1425416"/>
          </a:xfrm>
          <a:prstGeom prst="rect">
            <a:avLst/>
          </a:prstGeom>
          <a:noFill/>
          <a:ln/>
        </p:spPr>
        <p:txBody>
          <a:bodyPr wrap="none" lIns="0" tIns="0" rIns="0" bIns="0" rtlCol="0" anchor="t"/>
          <a:lstStyle/>
          <a:p>
            <a:pPr marL="0" indent="0" algn="l">
              <a:lnSpc>
                <a:spcPts val="11200"/>
              </a:lnSpc>
              <a:buNone/>
            </a:pPr>
            <a:r>
              <a:rPr lang="en-US" sz="8950" b="1" dirty="0">
                <a:solidFill>
                  <a:srgbClr val="2E3C4E"/>
                </a:solidFill>
                <a:latin typeface="Barlow Bold" pitchFamily="34" charset="0"/>
                <a:ea typeface="Barlow Bold" pitchFamily="34" charset="-122"/>
                <a:cs typeface="Barlow Bold" pitchFamily="34" charset="-120"/>
              </a:rPr>
              <a:t>Thank You!</a:t>
            </a:r>
            <a:endParaRPr lang="en-US" sz="8950" dirty="0"/>
          </a:p>
        </p:txBody>
      </p:sp>
      <p:sp>
        <p:nvSpPr>
          <p:cNvPr id="5" name="Text 2"/>
          <p:cNvSpPr/>
          <p:nvPr/>
        </p:nvSpPr>
        <p:spPr>
          <a:xfrm>
            <a:off x="758309" y="4521398"/>
            <a:ext cx="13113782" cy="346710"/>
          </a:xfrm>
          <a:prstGeom prst="rect">
            <a:avLst/>
          </a:prstGeom>
          <a:noFill/>
          <a:ln/>
        </p:spPr>
        <p:txBody>
          <a:bodyPr wrap="non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We appreciate your time and interest in our Driver Drowsiness Detection project.</a:t>
            </a:r>
            <a:endParaRPr lang="en-US" sz="1700" dirty="0"/>
          </a:p>
        </p:txBody>
      </p:sp>
      <p:sp>
        <p:nvSpPr>
          <p:cNvPr id="6" name="Text 3"/>
          <p:cNvSpPr/>
          <p:nvPr/>
        </p:nvSpPr>
        <p:spPr>
          <a:xfrm>
            <a:off x="758309" y="5111829"/>
            <a:ext cx="13113782" cy="346710"/>
          </a:xfrm>
          <a:prstGeom prst="rect">
            <a:avLst/>
          </a:prstGeom>
          <a:noFill/>
          <a:ln/>
        </p:spPr>
        <p:txBody>
          <a:bodyPr wrap="none" lIns="0" tIns="0" rIns="0" bIns="0" rtlCol="0" anchor="t"/>
          <a:lstStyle/>
          <a:p>
            <a:pPr marL="0" indent="0" algn="l">
              <a:lnSpc>
                <a:spcPts val="2700"/>
              </a:lnSpc>
              <a:buNone/>
            </a:pP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79013" y="533757"/>
            <a:ext cx="6791206" cy="638175"/>
          </a:xfrm>
          <a:prstGeom prst="rect">
            <a:avLst/>
          </a:prstGeom>
          <a:noFill/>
          <a:ln/>
        </p:spPr>
        <p:txBody>
          <a:bodyPr wrap="none" lIns="0" tIns="0" rIns="0" bIns="0" rtlCol="0" anchor="t"/>
          <a:lstStyle/>
          <a:p>
            <a:pPr marL="0" indent="0" algn="l">
              <a:lnSpc>
                <a:spcPts val="5000"/>
              </a:lnSpc>
              <a:buNone/>
            </a:pPr>
            <a:r>
              <a:rPr lang="en-US" sz="4000" b="1" dirty="0">
                <a:solidFill>
                  <a:srgbClr val="2E3C4E"/>
                </a:solidFill>
                <a:latin typeface="Barlow Bold" pitchFamily="34" charset="0"/>
                <a:ea typeface="Barlow Bold" pitchFamily="34" charset="-122"/>
                <a:cs typeface="Barlow Bold" pitchFamily="34" charset="-120"/>
              </a:rPr>
              <a:t>Data Preparation: Initial Steps</a:t>
            </a:r>
            <a:endParaRPr lang="en-US" sz="4000" dirty="0"/>
          </a:p>
        </p:txBody>
      </p:sp>
      <p:sp>
        <p:nvSpPr>
          <p:cNvPr id="3" name="Text 1"/>
          <p:cNvSpPr/>
          <p:nvPr/>
        </p:nvSpPr>
        <p:spPr>
          <a:xfrm>
            <a:off x="679013" y="1637467"/>
            <a:ext cx="6399490" cy="621030"/>
          </a:xfrm>
          <a:prstGeom prst="rect">
            <a:avLst/>
          </a:prstGeom>
          <a:noFill/>
          <a:ln/>
        </p:spPr>
        <p:txBody>
          <a:bodyPr wrap="square" lIns="0" tIns="0" rIns="0" bIns="0" rtlCol="0" anchor="t"/>
          <a:lstStyle/>
          <a:p>
            <a:pPr marL="0" indent="0" algn="l">
              <a:lnSpc>
                <a:spcPts val="2400"/>
              </a:lnSpc>
              <a:buNone/>
            </a:pPr>
            <a:r>
              <a:rPr lang="en-US" sz="1500" dirty="0">
                <a:solidFill>
                  <a:srgbClr val="384653"/>
                </a:solidFill>
                <a:latin typeface="Montserrat" pitchFamily="34" charset="0"/>
                <a:ea typeface="Montserrat" pitchFamily="34" charset="-122"/>
                <a:cs typeface="Montserrat" pitchFamily="34" charset="-120"/>
              </a:rPr>
              <a:t>The dataset used is from Kaggle (dheerajperumandla/drowsiness-dataset) and contains images categorized into four states:</a:t>
            </a:r>
            <a:endParaRPr lang="en-US" sz="1500" dirty="0"/>
          </a:p>
        </p:txBody>
      </p:sp>
      <p:sp>
        <p:nvSpPr>
          <p:cNvPr id="4" name="Text 2"/>
          <p:cNvSpPr/>
          <p:nvPr/>
        </p:nvSpPr>
        <p:spPr>
          <a:xfrm>
            <a:off x="679013" y="2433042"/>
            <a:ext cx="6399490" cy="310515"/>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384653"/>
                </a:solidFill>
                <a:latin typeface="Montserrat" pitchFamily="34" charset="0"/>
                <a:ea typeface="Montserrat" pitchFamily="34" charset="-122"/>
                <a:cs typeface="Montserrat" pitchFamily="34" charset="-120"/>
              </a:rPr>
              <a:t>Closed eyes: 726 images</a:t>
            </a:r>
            <a:endParaRPr lang="en-US" sz="1500" dirty="0"/>
          </a:p>
        </p:txBody>
      </p:sp>
      <p:sp>
        <p:nvSpPr>
          <p:cNvPr id="5" name="Text 3"/>
          <p:cNvSpPr/>
          <p:nvPr/>
        </p:nvSpPr>
        <p:spPr>
          <a:xfrm>
            <a:off x="679013" y="2811423"/>
            <a:ext cx="6399490" cy="310515"/>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384653"/>
                </a:solidFill>
                <a:latin typeface="Montserrat" pitchFamily="34" charset="0"/>
                <a:ea typeface="Montserrat" pitchFamily="34" charset="-122"/>
                <a:cs typeface="Montserrat" pitchFamily="34" charset="-120"/>
              </a:rPr>
              <a:t>Open eyes: 726 images</a:t>
            </a:r>
            <a:endParaRPr lang="en-US" sz="1500" dirty="0"/>
          </a:p>
        </p:txBody>
      </p:sp>
      <p:sp>
        <p:nvSpPr>
          <p:cNvPr id="6" name="Text 4"/>
          <p:cNvSpPr/>
          <p:nvPr/>
        </p:nvSpPr>
        <p:spPr>
          <a:xfrm>
            <a:off x="679013" y="3189803"/>
            <a:ext cx="6399490" cy="310515"/>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384653"/>
                </a:solidFill>
                <a:latin typeface="Montserrat" pitchFamily="34" charset="0"/>
                <a:ea typeface="Montserrat" pitchFamily="34" charset="-122"/>
                <a:cs typeface="Montserrat" pitchFamily="34" charset="-120"/>
              </a:rPr>
              <a:t>Yawn: 725 images</a:t>
            </a:r>
            <a:endParaRPr lang="en-US" sz="1500" dirty="0"/>
          </a:p>
        </p:txBody>
      </p:sp>
      <p:sp>
        <p:nvSpPr>
          <p:cNvPr id="7" name="Text 5"/>
          <p:cNvSpPr/>
          <p:nvPr/>
        </p:nvSpPr>
        <p:spPr>
          <a:xfrm>
            <a:off x="679013" y="3568184"/>
            <a:ext cx="6399490" cy="310515"/>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384653"/>
                </a:solidFill>
                <a:latin typeface="Montserrat" pitchFamily="34" charset="0"/>
                <a:ea typeface="Montserrat" pitchFamily="34" charset="-122"/>
                <a:cs typeface="Montserrat" pitchFamily="34" charset="-120"/>
              </a:rPr>
              <a:t>No_yawn: 723 images</a:t>
            </a:r>
            <a:endParaRPr lang="en-US" sz="1500" dirty="0"/>
          </a:p>
        </p:txBody>
      </p:sp>
      <p:sp>
        <p:nvSpPr>
          <p:cNvPr id="8" name="Text 6"/>
          <p:cNvSpPr/>
          <p:nvPr/>
        </p:nvSpPr>
        <p:spPr>
          <a:xfrm>
            <a:off x="679013" y="4053245"/>
            <a:ext cx="6399490" cy="621030"/>
          </a:xfrm>
          <a:prstGeom prst="rect">
            <a:avLst/>
          </a:prstGeom>
          <a:noFill/>
          <a:ln/>
        </p:spPr>
        <p:txBody>
          <a:bodyPr wrap="square" lIns="0" tIns="0" rIns="0" bIns="0" rtlCol="0" anchor="t"/>
          <a:lstStyle/>
          <a:p>
            <a:pPr marL="0" indent="0" algn="l">
              <a:lnSpc>
                <a:spcPts val="2400"/>
              </a:lnSpc>
              <a:buNone/>
            </a:pPr>
            <a:r>
              <a:rPr lang="en-US" sz="1500" dirty="0">
                <a:solidFill>
                  <a:srgbClr val="384653"/>
                </a:solidFill>
                <a:latin typeface="Montserrat" pitchFamily="34" charset="0"/>
                <a:ea typeface="Montserrat" pitchFamily="34" charset="-122"/>
                <a:cs typeface="Montserrat" pitchFamily="34" charset="-120"/>
              </a:rPr>
              <a:t>These labels are crucial for training our models to distinguish between alert and drowsy states.</a:t>
            </a:r>
            <a:endParaRPr lang="en-US" sz="1500" dirty="0"/>
          </a:p>
        </p:txBody>
      </p:sp>
      <p:sp>
        <p:nvSpPr>
          <p:cNvPr id="9" name="Text 7"/>
          <p:cNvSpPr/>
          <p:nvPr/>
        </p:nvSpPr>
        <p:spPr>
          <a:xfrm>
            <a:off x="7559516" y="1637467"/>
            <a:ext cx="6399490" cy="310515"/>
          </a:xfrm>
          <a:prstGeom prst="rect">
            <a:avLst/>
          </a:prstGeom>
          <a:noFill/>
          <a:ln/>
        </p:spPr>
        <p:txBody>
          <a:bodyPr wrap="none" lIns="0" tIns="0" rIns="0" bIns="0" rtlCol="0" anchor="t"/>
          <a:lstStyle/>
          <a:p>
            <a:pPr marL="0" indent="0" algn="l">
              <a:lnSpc>
                <a:spcPts val="2400"/>
              </a:lnSpc>
              <a:buNone/>
            </a:pPr>
            <a:endParaRPr lang="en-US" sz="1500" dirty="0"/>
          </a:p>
        </p:txBody>
      </p:sp>
      <p:pic>
        <p:nvPicPr>
          <p:cNvPr id="10" name="Image 0" descr="preencoded.png"/>
          <p:cNvPicPr>
            <a:picLocks noChangeAspect="1"/>
          </p:cNvPicPr>
          <p:nvPr/>
        </p:nvPicPr>
        <p:blipFill>
          <a:blip r:embed="rId3"/>
          <a:stretch>
            <a:fillRect/>
          </a:stretch>
        </p:blipFill>
        <p:spPr>
          <a:xfrm>
            <a:off x="7559516" y="2166223"/>
            <a:ext cx="5438775" cy="5311378"/>
          </a:xfrm>
          <a:prstGeom prst="rect">
            <a:avLst/>
          </a:prstGeom>
        </p:spPr>
      </p:pic>
      <p:pic>
        <p:nvPicPr>
          <p:cNvPr id="11" name="Picture 10">
            <a:extLst>
              <a:ext uri="{FF2B5EF4-FFF2-40B4-BE49-F238E27FC236}">
                <a16:creationId xmlns:a16="http://schemas.microsoft.com/office/drawing/2014/main" id="{702AF0ED-46E4-E6F9-4BD9-0B989A29C011}"/>
              </a:ext>
            </a:extLst>
          </p:cNvPr>
          <p:cNvPicPr>
            <a:picLocks noGrp="1" noRot="1" noChangeAspect="1" noMove="1" noResize="1" noEditPoints="1" noAdjustHandles="1" noChangeArrowheads="1" noChangeShapeType="1" noCrop="1"/>
          </p:cNvPicPr>
          <p:nvPr/>
        </p:nvPicPr>
        <p:blipFill>
          <a:blip r:embed="rId4"/>
          <a:stretch>
            <a:fillRect/>
          </a:stretch>
        </p:blipFill>
        <p:spPr>
          <a:xfrm>
            <a:off x="12647343" y="7771240"/>
            <a:ext cx="1981200" cy="3524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a:spLocks noGrp="1" noRot="1" noMove="1" noResize="1" noEditPoints="1" noAdjustHandles="1" noChangeArrowheads="1" noChangeShapeType="1"/>
          </p:cNvSpPr>
          <p:nvPr/>
        </p:nvSpPr>
        <p:spPr>
          <a:xfrm>
            <a:off x="758309" y="684728"/>
            <a:ext cx="5754886"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Visualizing the Dataset</a:t>
            </a:r>
            <a:endParaRPr lang="en-US" sz="4450" dirty="0"/>
          </a:p>
        </p:txBody>
      </p:sp>
      <p:sp>
        <p:nvSpPr>
          <p:cNvPr id="3" name="Text 1"/>
          <p:cNvSpPr>
            <a:spLocks noGrp="1" noRot="1" noMove="1" noResize="1" noEditPoints="1" noAdjustHandles="1" noChangeArrowheads="1" noChangeShapeType="1"/>
          </p:cNvSpPr>
          <p:nvPr/>
        </p:nvSpPr>
        <p:spPr>
          <a:xfrm>
            <a:off x="758309" y="1917263"/>
            <a:ext cx="6292572" cy="138684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To understand the data, we visualize sample images from the dataset. This helps in confirming the correct loading and categorization of images, such as closed eyes and yawning faces.</a:t>
            </a:r>
            <a:endParaRPr lang="en-US" sz="1700" dirty="0"/>
          </a:p>
        </p:txBody>
      </p:sp>
      <p:sp>
        <p:nvSpPr>
          <p:cNvPr id="4" name="Text 2"/>
          <p:cNvSpPr>
            <a:spLocks noGrp="1" noRot="1" noMove="1" noResize="1" noEditPoints="1" noAdjustHandles="1" noChangeArrowheads="1" noChangeShapeType="1"/>
          </p:cNvSpPr>
          <p:nvPr/>
        </p:nvSpPr>
        <p:spPr>
          <a:xfrm>
            <a:off x="758309" y="3499009"/>
            <a:ext cx="6292572"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The images are processed to extract relevant features, ensuring consistency in size and format for model training.</a:t>
            </a:r>
            <a:endParaRPr lang="en-US" sz="1700" dirty="0"/>
          </a:p>
        </p:txBody>
      </p:sp>
      <p:sp>
        <p:nvSpPr>
          <p:cNvPr id="5" name="Text 3"/>
          <p:cNvSpPr>
            <a:spLocks noGrp="1" noRot="1" noMove="1" noResize="1" noEditPoints="1" noAdjustHandles="1" noChangeArrowheads="1" noChangeShapeType="1"/>
          </p:cNvSpPr>
          <p:nvPr/>
        </p:nvSpPr>
        <p:spPr>
          <a:xfrm>
            <a:off x="7587139" y="1917263"/>
            <a:ext cx="6292572" cy="346710"/>
          </a:xfrm>
          <a:prstGeom prst="rect">
            <a:avLst/>
          </a:prstGeom>
          <a:noFill/>
          <a:ln/>
        </p:spPr>
        <p:txBody>
          <a:bodyPr wrap="none" lIns="0" tIns="0" rIns="0" bIns="0" rtlCol="0" anchor="t"/>
          <a:lstStyle/>
          <a:p>
            <a:pPr marL="0" indent="0" algn="l">
              <a:lnSpc>
                <a:spcPts val="2700"/>
              </a:lnSpc>
              <a:buNone/>
            </a:pPr>
            <a:endParaRPr lang="en-US" sz="1700" dirty="0"/>
          </a:p>
        </p:txBody>
      </p:sp>
      <p:pic>
        <p:nvPicPr>
          <p:cNvPr id="6" name="Image 0" descr="preencoded.png"/>
          <p:cNvPicPr>
            <a:picLocks noGrp="1" noRot="1" noChangeAspect="1" noMove="1" noResize="1" noEditPoints="1" noAdjustHandles="1" noChangeArrowheads="1" noChangeShapeType="1" noCrop="1"/>
          </p:cNvPicPr>
          <p:nvPr/>
        </p:nvPicPr>
        <p:blipFill>
          <a:blip r:embed="rId3"/>
          <a:stretch>
            <a:fillRect/>
          </a:stretch>
        </p:blipFill>
        <p:spPr>
          <a:xfrm>
            <a:off x="7587139" y="2507694"/>
            <a:ext cx="6284357" cy="4793456"/>
          </a:xfrm>
          <a:prstGeom prst="rect">
            <a:avLst/>
          </a:prstGeom>
        </p:spPr>
      </p:pic>
      <p:pic>
        <p:nvPicPr>
          <p:cNvPr id="7" name="Picture 6">
            <a:extLst>
              <a:ext uri="{FF2B5EF4-FFF2-40B4-BE49-F238E27FC236}">
                <a16:creationId xmlns:a16="http://schemas.microsoft.com/office/drawing/2014/main" id="{B0C46EB1-0910-232A-BB32-9BABD2FA19EF}"/>
              </a:ext>
            </a:extLst>
          </p:cNvPr>
          <p:cNvPicPr>
            <a:picLocks noGrp="1" noRot="1" noChangeAspect="1" noMove="1" noResize="1" noEditPoints="1" noAdjustHandles="1" noChangeArrowheads="1" noChangeShapeType="1" noCrop="1"/>
          </p:cNvPicPr>
          <p:nvPr/>
        </p:nvPicPr>
        <p:blipFill>
          <a:blip r:embed="rId4"/>
          <a:stretch>
            <a:fillRect/>
          </a:stretch>
        </p:blipFill>
        <p:spPr>
          <a:xfrm>
            <a:off x="12647343" y="7771240"/>
            <a:ext cx="1981200" cy="35242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3908"/>
          </a:xfrm>
          <a:prstGeom prst="rect">
            <a:avLst/>
          </a:prstGeom>
        </p:spPr>
      </p:pic>
      <p:sp>
        <p:nvSpPr>
          <p:cNvPr id="3" name="Text 0"/>
          <p:cNvSpPr/>
          <p:nvPr/>
        </p:nvSpPr>
        <p:spPr>
          <a:xfrm>
            <a:off x="718304" y="3135392"/>
            <a:ext cx="5515808" cy="675203"/>
          </a:xfrm>
          <a:prstGeom prst="rect">
            <a:avLst/>
          </a:prstGeom>
          <a:noFill/>
          <a:ln/>
        </p:spPr>
        <p:txBody>
          <a:bodyPr wrap="none" lIns="0" tIns="0" rIns="0" bIns="0" rtlCol="0" anchor="t"/>
          <a:lstStyle/>
          <a:p>
            <a:pPr marL="0" indent="0" algn="l">
              <a:lnSpc>
                <a:spcPts val="5300"/>
              </a:lnSpc>
              <a:buNone/>
            </a:pPr>
            <a:r>
              <a:rPr lang="en-US" sz="4250" b="1" dirty="0">
                <a:solidFill>
                  <a:srgbClr val="2E3C4E"/>
                </a:solidFill>
                <a:latin typeface="Barlow Bold" pitchFamily="34" charset="0"/>
                <a:ea typeface="Barlow Bold" pitchFamily="34" charset="-122"/>
                <a:cs typeface="Barlow Bold" pitchFamily="34" charset="-120"/>
              </a:rPr>
              <a:t>Face Detection and Dat</a:t>
            </a:r>
            <a:endParaRPr lang="en-US" sz="4250" dirty="0"/>
          </a:p>
        </p:txBody>
      </p:sp>
      <p:sp>
        <p:nvSpPr>
          <p:cNvPr id="4" name="Text 1"/>
          <p:cNvSpPr/>
          <p:nvPr/>
        </p:nvSpPr>
        <p:spPr>
          <a:xfrm>
            <a:off x="718304" y="4118372"/>
            <a:ext cx="5401508" cy="675203"/>
          </a:xfrm>
          <a:prstGeom prst="rect">
            <a:avLst/>
          </a:prstGeom>
          <a:noFill/>
          <a:ln/>
        </p:spPr>
        <p:txBody>
          <a:bodyPr wrap="none" lIns="0" tIns="0" rIns="0" bIns="0" rtlCol="0" anchor="t"/>
          <a:lstStyle/>
          <a:p>
            <a:pPr marL="0" indent="0" algn="l">
              <a:lnSpc>
                <a:spcPts val="5300"/>
              </a:lnSpc>
              <a:buNone/>
            </a:pPr>
            <a:r>
              <a:rPr lang="en-US" sz="4250" b="1" dirty="0">
                <a:solidFill>
                  <a:srgbClr val="2E3C4E"/>
                </a:solidFill>
                <a:latin typeface="Barlow Bold" pitchFamily="34" charset="0"/>
                <a:ea typeface="Barlow Bold" pitchFamily="34" charset="-122"/>
                <a:cs typeface="Barlow Bold" pitchFamily="34" charset="-120"/>
              </a:rPr>
              <a:t>a Expansion</a:t>
            </a:r>
            <a:endParaRPr lang="en-US" sz="4250" dirty="0"/>
          </a:p>
        </p:txBody>
      </p:sp>
      <p:sp>
        <p:nvSpPr>
          <p:cNvPr id="5" name="Shape 2"/>
          <p:cNvSpPr/>
          <p:nvPr/>
        </p:nvSpPr>
        <p:spPr>
          <a:xfrm>
            <a:off x="718304" y="5101352"/>
            <a:ext cx="4261128" cy="2558534"/>
          </a:xfrm>
          <a:prstGeom prst="roundRect">
            <a:avLst>
              <a:gd name="adj" fmla="val 4289"/>
            </a:avLst>
          </a:prstGeom>
          <a:solidFill>
            <a:srgbClr val="FFFFFF"/>
          </a:solidFill>
          <a:ln w="22860">
            <a:solidFill>
              <a:srgbClr val="BACFDD"/>
            </a:solidFill>
            <a:prstDash val="solid"/>
          </a:ln>
        </p:spPr>
        <p:txBody>
          <a:bodyPr/>
          <a:lstStyle/>
          <a:p>
            <a:endParaRPr lang="en-US"/>
          </a:p>
        </p:txBody>
      </p:sp>
      <p:pic>
        <p:nvPicPr>
          <p:cNvPr id="6" name="Image 1" descr="preencoded.png"/>
          <p:cNvPicPr>
            <a:picLocks noChangeAspect="1"/>
          </p:cNvPicPr>
          <p:nvPr/>
        </p:nvPicPr>
        <p:blipFill>
          <a:blip r:embed="rId4"/>
          <a:stretch>
            <a:fillRect/>
          </a:stretch>
        </p:blipFill>
        <p:spPr>
          <a:xfrm>
            <a:off x="695444" y="5101352"/>
            <a:ext cx="91440" cy="2558534"/>
          </a:xfrm>
          <a:prstGeom prst="rect">
            <a:avLst/>
          </a:prstGeom>
        </p:spPr>
      </p:pic>
      <p:sp>
        <p:nvSpPr>
          <p:cNvPr id="7" name="Text 3"/>
          <p:cNvSpPr/>
          <p:nvPr/>
        </p:nvSpPr>
        <p:spPr>
          <a:xfrm>
            <a:off x="1014889" y="5329357"/>
            <a:ext cx="2700695" cy="337542"/>
          </a:xfrm>
          <a:prstGeom prst="rect">
            <a:avLst/>
          </a:prstGeom>
          <a:noFill/>
          <a:ln/>
        </p:spPr>
        <p:txBody>
          <a:bodyPr wrap="none" lIns="0" tIns="0" rIns="0" bIns="0" rtlCol="0" anchor="t"/>
          <a:lstStyle/>
          <a:p>
            <a:pPr marL="0" indent="0" algn="l">
              <a:lnSpc>
                <a:spcPts val="2650"/>
              </a:lnSpc>
              <a:buNone/>
            </a:pPr>
            <a:r>
              <a:rPr lang="en-US" sz="2100" b="1" dirty="0">
                <a:solidFill>
                  <a:srgbClr val="384653"/>
                </a:solidFill>
                <a:latin typeface="Barlow Bold" pitchFamily="34" charset="0"/>
                <a:ea typeface="Barlow Bold" pitchFamily="34" charset="-122"/>
                <a:cs typeface="Barlow Bold" pitchFamily="34" charset="-120"/>
              </a:rPr>
              <a:t>Face Extraction</a:t>
            </a:r>
            <a:endParaRPr lang="en-US" sz="2100" dirty="0"/>
          </a:p>
        </p:txBody>
      </p:sp>
      <p:sp>
        <p:nvSpPr>
          <p:cNvPr id="8" name="Text 4"/>
          <p:cNvSpPr/>
          <p:nvPr/>
        </p:nvSpPr>
        <p:spPr>
          <a:xfrm>
            <a:off x="1014889" y="5790009"/>
            <a:ext cx="3736538" cy="1641872"/>
          </a:xfrm>
          <a:prstGeom prst="rect">
            <a:avLst/>
          </a:prstGeom>
          <a:noFill/>
          <a:ln/>
        </p:spPr>
        <p:txBody>
          <a:bodyPr wrap="square" lIns="0" tIns="0" rIns="0" bIns="0" rtlCol="0" anchor="t"/>
          <a:lstStyle/>
          <a:p>
            <a:pPr marL="0" indent="0" algn="l">
              <a:lnSpc>
                <a:spcPts val="2550"/>
              </a:lnSpc>
              <a:buNone/>
            </a:pPr>
            <a:r>
              <a:rPr lang="en-US" sz="1600" dirty="0">
                <a:solidFill>
                  <a:srgbClr val="384653"/>
                </a:solidFill>
                <a:latin typeface="Montserrat" pitchFamily="34" charset="0"/>
                <a:ea typeface="Montserrat" pitchFamily="34" charset="-122"/>
                <a:cs typeface="Montserrat" pitchFamily="34" charset="-120"/>
              </a:rPr>
              <a:t>Utilizing Haar Cascades, we extract only the face regions from both yawn and no-yawn images, focusing the model on critical features.</a:t>
            </a:r>
            <a:endParaRPr lang="en-US" sz="1600" dirty="0"/>
          </a:p>
        </p:txBody>
      </p:sp>
      <p:sp>
        <p:nvSpPr>
          <p:cNvPr id="9" name="Shape 5"/>
          <p:cNvSpPr/>
          <p:nvPr/>
        </p:nvSpPr>
        <p:spPr>
          <a:xfrm>
            <a:off x="5184577" y="5101352"/>
            <a:ext cx="4261128" cy="2558534"/>
          </a:xfrm>
          <a:prstGeom prst="roundRect">
            <a:avLst>
              <a:gd name="adj" fmla="val 4289"/>
            </a:avLst>
          </a:prstGeom>
          <a:solidFill>
            <a:srgbClr val="FFFFFF"/>
          </a:solidFill>
          <a:ln w="22860">
            <a:solidFill>
              <a:srgbClr val="BACFDD"/>
            </a:solidFill>
            <a:prstDash val="solid"/>
          </a:ln>
        </p:spPr>
        <p:txBody>
          <a:bodyPr/>
          <a:lstStyle/>
          <a:p>
            <a:endParaRPr lang="en-US"/>
          </a:p>
        </p:txBody>
      </p:sp>
      <p:pic>
        <p:nvPicPr>
          <p:cNvPr id="10" name="Image 2" descr="preencoded.png"/>
          <p:cNvPicPr>
            <a:picLocks noChangeAspect="1"/>
          </p:cNvPicPr>
          <p:nvPr/>
        </p:nvPicPr>
        <p:blipFill>
          <a:blip r:embed="rId4"/>
          <a:stretch>
            <a:fillRect/>
          </a:stretch>
        </p:blipFill>
        <p:spPr>
          <a:xfrm>
            <a:off x="5161717" y="5101352"/>
            <a:ext cx="91440" cy="2558534"/>
          </a:xfrm>
          <a:prstGeom prst="rect">
            <a:avLst/>
          </a:prstGeom>
        </p:spPr>
      </p:pic>
      <p:sp>
        <p:nvSpPr>
          <p:cNvPr id="11" name="Text 6"/>
          <p:cNvSpPr/>
          <p:nvPr/>
        </p:nvSpPr>
        <p:spPr>
          <a:xfrm>
            <a:off x="5481161" y="5329357"/>
            <a:ext cx="2700695" cy="337542"/>
          </a:xfrm>
          <a:prstGeom prst="rect">
            <a:avLst/>
          </a:prstGeom>
          <a:noFill/>
          <a:ln/>
        </p:spPr>
        <p:txBody>
          <a:bodyPr wrap="none" lIns="0" tIns="0" rIns="0" bIns="0" rtlCol="0" anchor="t"/>
          <a:lstStyle/>
          <a:p>
            <a:pPr marL="0" indent="0" algn="l">
              <a:lnSpc>
                <a:spcPts val="2650"/>
              </a:lnSpc>
              <a:buNone/>
            </a:pPr>
            <a:r>
              <a:rPr lang="en-US" sz="2100" b="1" dirty="0">
                <a:solidFill>
                  <a:srgbClr val="384653"/>
                </a:solidFill>
                <a:latin typeface="Barlow Bold" pitchFamily="34" charset="0"/>
                <a:ea typeface="Barlow Bold" pitchFamily="34" charset="-122"/>
                <a:cs typeface="Barlow Bold" pitchFamily="34" charset="-120"/>
              </a:rPr>
              <a:t>Eye State Data</a:t>
            </a:r>
            <a:endParaRPr lang="en-US" sz="2100" dirty="0"/>
          </a:p>
        </p:txBody>
      </p:sp>
      <p:sp>
        <p:nvSpPr>
          <p:cNvPr id="12" name="Text 7"/>
          <p:cNvSpPr/>
          <p:nvPr/>
        </p:nvSpPr>
        <p:spPr>
          <a:xfrm>
            <a:off x="5481161" y="5790009"/>
            <a:ext cx="3736538" cy="1313498"/>
          </a:xfrm>
          <a:prstGeom prst="rect">
            <a:avLst/>
          </a:prstGeom>
          <a:noFill/>
          <a:ln/>
        </p:spPr>
        <p:txBody>
          <a:bodyPr wrap="square" lIns="0" tIns="0" rIns="0" bIns="0" rtlCol="0" anchor="t"/>
          <a:lstStyle/>
          <a:p>
            <a:pPr marL="0" indent="0" algn="l">
              <a:lnSpc>
                <a:spcPts val="2550"/>
              </a:lnSpc>
              <a:buNone/>
            </a:pPr>
            <a:r>
              <a:rPr lang="en-US" sz="1600" dirty="0">
                <a:solidFill>
                  <a:srgbClr val="384653"/>
                </a:solidFill>
                <a:latin typeface="Montserrat" pitchFamily="34" charset="0"/>
                <a:ea typeface="Montserrat" pitchFamily="34" charset="-122"/>
                <a:cs typeface="Montserrat" pitchFamily="34" charset="-120"/>
              </a:rPr>
              <a:t>Similarly, data for open and closed eyes is collected and processed, resizing all images to a uniform 145x145 pixels.</a:t>
            </a:r>
            <a:endParaRPr lang="en-US" sz="1600" dirty="0"/>
          </a:p>
        </p:txBody>
      </p:sp>
      <p:sp>
        <p:nvSpPr>
          <p:cNvPr id="13" name="Shape 8"/>
          <p:cNvSpPr/>
          <p:nvPr/>
        </p:nvSpPr>
        <p:spPr>
          <a:xfrm>
            <a:off x="9650849" y="5101352"/>
            <a:ext cx="4261247" cy="2558534"/>
          </a:xfrm>
          <a:prstGeom prst="roundRect">
            <a:avLst>
              <a:gd name="adj" fmla="val 4289"/>
            </a:avLst>
          </a:prstGeom>
          <a:solidFill>
            <a:srgbClr val="FFFFFF"/>
          </a:solidFill>
          <a:ln w="22860">
            <a:solidFill>
              <a:srgbClr val="BACFDD"/>
            </a:solidFill>
            <a:prstDash val="solid"/>
          </a:ln>
        </p:spPr>
        <p:txBody>
          <a:bodyPr/>
          <a:lstStyle/>
          <a:p>
            <a:endParaRPr lang="en-US"/>
          </a:p>
        </p:txBody>
      </p:sp>
      <p:pic>
        <p:nvPicPr>
          <p:cNvPr id="14" name="Image 3" descr="preencoded.png"/>
          <p:cNvPicPr>
            <a:picLocks noChangeAspect="1"/>
          </p:cNvPicPr>
          <p:nvPr/>
        </p:nvPicPr>
        <p:blipFill>
          <a:blip r:embed="rId4"/>
          <a:stretch>
            <a:fillRect/>
          </a:stretch>
        </p:blipFill>
        <p:spPr>
          <a:xfrm>
            <a:off x="9627989" y="5101352"/>
            <a:ext cx="91440" cy="2558534"/>
          </a:xfrm>
          <a:prstGeom prst="rect">
            <a:avLst/>
          </a:prstGeom>
        </p:spPr>
      </p:pic>
      <p:sp>
        <p:nvSpPr>
          <p:cNvPr id="15" name="Text 9"/>
          <p:cNvSpPr/>
          <p:nvPr/>
        </p:nvSpPr>
        <p:spPr>
          <a:xfrm>
            <a:off x="9947434" y="5329357"/>
            <a:ext cx="2700695" cy="337542"/>
          </a:xfrm>
          <a:prstGeom prst="rect">
            <a:avLst/>
          </a:prstGeom>
          <a:noFill/>
          <a:ln/>
        </p:spPr>
        <p:txBody>
          <a:bodyPr wrap="none" lIns="0" tIns="0" rIns="0" bIns="0" rtlCol="0" anchor="t"/>
          <a:lstStyle/>
          <a:p>
            <a:pPr marL="0" indent="0" algn="l">
              <a:lnSpc>
                <a:spcPts val="2650"/>
              </a:lnSpc>
              <a:buNone/>
            </a:pPr>
            <a:r>
              <a:rPr lang="en-US" sz="2100" b="1" dirty="0">
                <a:solidFill>
                  <a:srgbClr val="384653"/>
                </a:solidFill>
                <a:latin typeface="Barlow Bold" pitchFamily="34" charset="0"/>
                <a:ea typeface="Barlow Bold" pitchFamily="34" charset="-122"/>
                <a:cs typeface="Barlow Bold" pitchFamily="34" charset="-120"/>
              </a:rPr>
              <a:t>Dataset Consolidation</a:t>
            </a:r>
            <a:endParaRPr lang="en-US" sz="2100" dirty="0"/>
          </a:p>
        </p:txBody>
      </p:sp>
      <p:sp>
        <p:nvSpPr>
          <p:cNvPr id="16" name="Text 10"/>
          <p:cNvSpPr/>
          <p:nvPr/>
        </p:nvSpPr>
        <p:spPr>
          <a:xfrm>
            <a:off x="9947434" y="5790009"/>
            <a:ext cx="3736657" cy="1313498"/>
          </a:xfrm>
          <a:prstGeom prst="rect">
            <a:avLst/>
          </a:prstGeom>
          <a:noFill/>
          <a:ln/>
        </p:spPr>
        <p:txBody>
          <a:bodyPr wrap="square" lIns="0" tIns="0" rIns="0" bIns="0" rtlCol="0" anchor="t"/>
          <a:lstStyle/>
          <a:p>
            <a:pPr marL="0" indent="0" algn="l">
              <a:lnSpc>
                <a:spcPts val="2550"/>
              </a:lnSpc>
              <a:buNone/>
            </a:pPr>
            <a:r>
              <a:rPr lang="en-US" sz="1600" dirty="0">
                <a:solidFill>
                  <a:srgbClr val="384653"/>
                </a:solidFill>
                <a:latin typeface="Montserrat" pitchFamily="34" charset="0"/>
                <a:ea typeface="Montserrat" pitchFamily="34" charset="-122"/>
                <a:cs typeface="Montserrat" pitchFamily="34" charset="-120"/>
              </a:rPr>
              <a:t>All processed images and their corresponding labels are combined into a single NumPy array, ready for model input.</a:t>
            </a:r>
            <a:endParaRPr lang="en-US" sz="1600" dirty="0"/>
          </a:p>
        </p:txBody>
      </p:sp>
      <p:pic>
        <p:nvPicPr>
          <p:cNvPr id="18" name="Picture 17">
            <a:extLst>
              <a:ext uri="{FF2B5EF4-FFF2-40B4-BE49-F238E27FC236}">
                <a16:creationId xmlns:a16="http://schemas.microsoft.com/office/drawing/2014/main" id="{EDBD5CFF-E1F4-14C6-9B68-C2367E132641}"/>
              </a:ext>
            </a:extLst>
          </p:cNvPr>
          <p:cNvPicPr>
            <a:picLocks noGrp="1" noRot="1" noChangeAspect="1" noMove="1" noResize="1" noEditPoints="1" noAdjustHandles="1" noChangeArrowheads="1" noChangeShapeType="1" noCrop="1"/>
          </p:cNvPicPr>
          <p:nvPr/>
        </p:nvPicPr>
        <p:blipFill>
          <a:blip r:embed="rId5"/>
          <a:stretch>
            <a:fillRect/>
          </a:stretch>
        </p:blipFill>
        <p:spPr>
          <a:xfrm>
            <a:off x="12648129" y="7760650"/>
            <a:ext cx="1982271" cy="35541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888087"/>
            <a:ext cx="9571553"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Data Preprocessing for Model Training</a:t>
            </a:r>
            <a:endParaRPr lang="en-US" sz="4450" dirty="0"/>
          </a:p>
        </p:txBody>
      </p:sp>
      <p:sp>
        <p:nvSpPr>
          <p:cNvPr id="3" name="Text 1"/>
          <p:cNvSpPr/>
          <p:nvPr/>
        </p:nvSpPr>
        <p:spPr>
          <a:xfrm>
            <a:off x="758309" y="2120622"/>
            <a:ext cx="7656790" cy="346710"/>
          </a:xfrm>
          <a:prstGeom prst="rect">
            <a:avLst/>
          </a:prstGeom>
          <a:noFill/>
          <a:ln/>
        </p:spPr>
        <p:txBody>
          <a:bodyPr wrap="non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The consolidated dataset undergoes further preprocessing:</a:t>
            </a:r>
            <a:endParaRPr lang="en-US" sz="1700" dirty="0"/>
          </a:p>
        </p:txBody>
      </p:sp>
      <p:sp>
        <p:nvSpPr>
          <p:cNvPr id="4" name="Text 2"/>
          <p:cNvSpPr/>
          <p:nvPr/>
        </p:nvSpPr>
        <p:spPr>
          <a:xfrm>
            <a:off x="758309" y="2662238"/>
            <a:ext cx="7656790"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Images are reshaped to </a:t>
            </a:r>
            <a:r>
              <a:rPr lang="en-US" sz="1700" dirty="0">
                <a:solidFill>
                  <a:srgbClr val="384653"/>
                </a:solidFill>
                <a:highlight>
                  <a:srgbClr val="F2F2F2"/>
                </a:highlight>
                <a:latin typeface="Consolas" pitchFamily="34" charset="0"/>
                <a:ea typeface="Consolas" pitchFamily="34" charset="-122"/>
                <a:cs typeface="Consolas" pitchFamily="34" charset="-120"/>
              </a:rPr>
              <a:t>(145, 145, 3)</a:t>
            </a:r>
            <a:r>
              <a:rPr lang="en-US" sz="1700" dirty="0">
                <a:solidFill>
                  <a:srgbClr val="384653"/>
                </a:solidFill>
                <a:latin typeface="Montserrat" pitchFamily="34" charset="0"/>
                <a:ea typeface="Montserrat" pitchFamily="34" charset="-122"/>
                <a:cs typeface="Montserrat" pitchFamily="34" charset="-120"/>
              </a:rPr>
              <a:t> for compatibility with CNN input layers.</a:t>
            </a:r>
            <a:endParaRPr lang="en-US" sz="1700" dirty="0"/>
          </a:p>
        </p:txBody>
      </p:sp>
      <p:sp>
        <p:nvSpPr>
          <p:cNvPr id="5" name="Text 3"/>
          <p:cNvSpPr/>
          <p:nvPr/>
        </p:nvSpPr>
        <p:spPr>
          <a:xfrm>
            <a:off x="758309" y="3431381"/>
            <a:ext cx="7656790"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The dataset is split into training and testing sets (70% train, 30% test) to evaluate model performance.</a:t>
            </a:r>
            <a:endParaRPr lang="en-US" sz="1700" dirty="0"/>
          </a:p>
        </p:txBody>
      </p:sp>
      <p:sp>
        <p:nvSpPr>
          <p:cNvPr id="6" name="Text 4"/>
          <p:cNvSpPr/>
          <p:nvPr/>
        </p:nvSpPr>
        <p:spPr>
          <a:xfrm>
            <a:off x="758309" y="4200525"/>
            <a:ext cx="7656790"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Labels are one-hot encoded using </a:t>
            </a:r>
            <a:r>
              <a:rPr lang="en-US" sz="1700" dirty="0">
                <a:solidFill>
                  <a:srgbClr val="384653"/>
                </a:solidFill>
                <a:highlight>
                  <a:srgbClr val="F2F2F2"/>
                </a:highlight>
                <a:latin typeface="Consolas" pitchFamily="34" charset="0"/>
                <a:ea typeface="Consolas" pitchFamily="34" charset="-122"/>
                <a:cs typeface="Consolas" pitchFamily="34" charset="-120"/>
              </a:rPr>
              <a:t>to_categorical</a:t>
            </a:r>
            <a:r>
              <a:rPr lang="en-US" sz="1700" dirty="0">
                <a:solidFill>
                  <a:srgbClr val="384653"/>
                </a:solidFill>
                <a:latin typeface="Montserrat" pitchFamily="34" charset="0"/>
                <a:ea typeface="Montserrat" pitchFamily="34" charset="-122"/>
                <a:cs typeface="Montserrat" pitchFamily="34" charset="-120"/>
              </a:rPr>
              <a:t> for multi-class classification.</a:t>
            </a:r>
            <a:endParaRPr lang="en-US" sz="1700" dirty="0"/>
          </a:p>
        </p:txBody>
      </p:sp>
      <p:pic>
        <p:nvPicPr>
          <p:cNvPr id="7" name="Image 0" descr="preencoded.png"/>
          <p:cNvPicPr>
            <a:picLocks noChangeAspect="1"/>
          </p:cNvPicPr>
          <p:nvPr/>
        </p:nvPicPr>
        <p:blipFill>
          <a:blip r:embed="rId3"/>
          <a:stretch>
            <a:fillRect/>
          </a:stretch>
        </p:blipFill>
        <p:spPr>
          <a:xfrm>
            <a:off x="8951357" y="2169438"/>
            <a:ext cx="4928235" cy="4928235"/>
          </a:xfrm>
          <a:prstGeom prst="rect">
            <a:avLst/>
          </a:prstGeom>
        </p:spPr>
      </p:pic>
      <p:pic>
        <p:nvPicPr>
          <p:cNvPr id="8" name="Picture 7">
            <a:extLst>
              <a:ext uri="{FF2B5EF4-FFF2-40B4-BE49-F238E27FC236}">
                <a16:creationId xmlns:a16="http://schemas.microsoft.com/office/drawing/2014/main" id="{3005FAC4-A860-1C14-41EB-2479C4574F42}"/>
              </a:ext>
            </a:extLst>
          </p:cNvPr>
          <p:cNvPicPr>
            <a:picLocks noChangeAspect="1"/>
          </p:cNvPicPr>
          <p:nvPr/>
        </p:nvPicPr>
        <p:blipFill>
          <a:blip r:embed="rId4"/>
          <a:stretch>
            <a:fillRect/>
          </a:stretch>
        </p:blipFill>
        <p:spPr>
          <a:xfrm>
            <a:off x="12648129" y="7760650"/>
            <a:ext cx="1982271" cy="35541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1513046"/>
            <a:ext cx="9429036" cy="712708"/>
          </a:xfrm>
          <a:prstGeom prst="rect">
            <a:avLst/>
          </a:prstGeom>
          <a:noFill/>
          <a:ln/>
        </p:spPr>
        <p:txBody>
          <a:bodyPr wrap="none" lIns="0" tIns="0" rIns="0" bIns="0" rtlCol="0" anchor="t"/>
          <a:lstStyle/>
          <a:p>
            <a:pPr marL="0" indent="0" algn="l">
              <a:lnSpc>
                <a:spcPts val="5600"/>
              </a:lnSpc>
              <a:buNone/>
            </a:pPr>
            <a:r>
              <a:rPr lang="en-US" sz="4450" b="1" dirty="0">
                <a:solidFill>
                  <a:srgbClr val="2E3C4E"/>
                </a:solidFill>
                <a:latin typeface="Barlow Bold" pitchFamily="34" charset="0"/>
                <a:ea typeface="Barlow Bold" pitchFamily="34" charset="-122"/>
                <a:cs typeface="Barlow Bold" pitchFamily="34" charset="-120"/>
              </a:rPr>
              <a:t>Methodology: Tools and Technologies</a:t>
            </a:r>
            <a:endParaRPr lang="en-US" sz="4450" dirty="0"/>
          </a:p>
        </p:txBody>
      </p:sp>
      <p:sp>
        <p:nvSpPr>
          <p:cNvPr id="3" name="Shape 1"/>
          <p:cNvSpPr/>
          <p:nvPr/>
        </p:nvSpPr>
        <p:spPr>
          <a:xfrm>
            <a:off x="758309" y="2550676"/>
            <a:ext cx="6448544" cy="1974652"/>
          </a:xfrm>
          <a:prstGeom prst="roundRect">
            <a:avLst>
              <a:gd name="adj" fmla="val 16458"/>
            </a:avLst>
          </a:prstGeom>
          <a:solidFill>
            <a:srgbClr val="D4E9F7"/>
          </a:solidFill>
          <a:ln w="7620">
            <a:solidFill>
              <a:srgbClr val="BACFDD"/>
            </a:solidFill>
            <a:prstDash val="solid"/>
          </a:ln>
        </p:spPr>
        <p:txBody>
          <a:bodyPr/>
          <a:lstStyle/>
          <a:p>
            <a:endParaRPr lang="en-US"/>
          </a:p>
        </p:txBody>
      </p:sp>
      <p:sp>
        <p:nvSpPr>
          <p:cNvPr id="4" name="Text 2"/>
          <p:cNvSpPr/>
          <p:nvPr/>
        </p:nvSpPr>
        <p:spPr>
          <a:xfrm>
            <a:off x="982504" y="277487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Python</a:t>
            </a:r>
            <a:endParaRPr lang="en-US" sz="2200" dirty="0"/>
          </a:p>
        </p:txBody>
      </p:sp>
      <p:sp>
        <p:nvSpPr>
          <p:cNvPr id="5" name="Text 3"/>
          <p:cNvSpPr/>
          <p:nvPr/>
        </p:nvSpPr>
        <p:spPr>
          <a:xfrm>
            <a:off x="982504" y="3261003"/>
            <a:ext cx="6000155"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The primary programming language used for data manipulation, model development, and integration of various libraries.</a:t>
            </a:r>
            <a:endParaRPr lang="en-US" sz="1700" dirty="0"/>
          </a:p>
        </p:txBody>
      </p:sp>
      <p:sp>
        <p:nvSpPr>
          <p:cNvPr id="6" name="Shape 4"/>
          <p:cNvSpPr/>
          <p:nvPr/>
        </p:nvSpPr>
        <p:spPr>
          <a:xfrm>
            <a:off x="7423428" y="2550676"/>
            <a:ext cx="6448663" cy="1974652"/>
          </a:xfrm>
          <a:prstGeom prst="roundRect">
            <a:avLst>
              <a:gd name="adj" fmla="val 16458"/>
            </a:avLst>
          </a:prstGeom>
          <a:solidFill>
            <a:srgbClr val="D4E9F7"/>
          </a:solidFill>
          <a:ln w="7620">
            <a:solidFill>
              <a:srgbClr val="BACFDD"/>
            </a:solidFill>
            <a:prstDash val="solid"/>
          </a:ln>
        </p:spPr>
        <p:txBody>
          <a:bodyPr/>
          <a:lstStyle/>
          <a:p>
            <a:endParaRPr lang="en-US"/>
          </a:p>
        </p:txBody>
      </p:sp>
      <p:sp>
        <p:nvSpPr>
          <p:cNvPr id="7" name="Text 5"/>
          <p:cNvSpPr/>
          <p:nvPr/>
        </p:nvSpPr>
        <p:spPr>
          <a:xfrm>
            <a:off x="7647623" y="2774871"/>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OpenCV</a:t>
            </a:r>
            <a:endParaRPr lang="en-US" sz="2200" dirty="0"/>
          </a:p>
        </p:txBody>
      </p:sp>
      <p:sp>
        <p:nvSpPr>
          <p:cNvPr id="8" name="Text 6"/>
          <p:cNvSpPr/>
          <p:nvPr/>
        </p:nvSpPr>
        <p:spPr>
          <a:xfrm>
            <a:off x="7647623" y="3261003"/>
            <a:ext cx="6000274"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An open-source computer vision library essential for image preprocessing, face detection, and feature extraction.</a:t>
            </a:r>
            <a:endParaRPr lang="en-US" sz="1700" dirty="0"/>
          </a:p>
        </p:txBody>
      </p:sp>
      <p:sp>
        <p:nvSpPr>
          <p:cNvPr id="9" name="Shape 7"/>
          <p:cNvSpPr/>
          <p:nvPr/>
        </p:nvSpPr>
        <p:spPr>
          <a:xfrm>
            <a:off x="758309" y="4741902"/>
            <a:ext cx="6448544" cy="1974652"/>
          </a:xfrm>
          <a:prstGeom prst="roundRect">
            <a:avLst>
              <a:gd name="adj" fmla="val 16458"/>
            </a:avLst>
          </a:prstGeom>
          <a:solidFill>
            <a:srgbClr val="D4E9F7"/>
          </a:solidFill>
          <a:ln w="7620">
            <a:solidFill>
              <a:srgbClr val="BACFDD"/>
            </a:solidFill>
            <a:prstDash val="solid"/>
          </a:ln>
        </p:spPr>
        <p:txBody>
          <a:bodyPr/>
          <a:lstStyle/>
          <a:p>
            <a:endParaRPr lang="en-US"/>
          </a:p>
        </p:txBody>
      </p:sp>
      <p:sp>
        <p:nvSpPr>
          <p:cNvPr id="10" name="Text 8"/>
          <p:cNvSpPr/>
          <p:nvPr/>
        </p:nvSpPr>
        <p:spPr>
          <a:xfrm>
            <a:off x="982504" y="496609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Keras/TensorFlow</a:t>
            </a:r>
            <a:endParaRPr lang="en-US" sz="2200" dirty="0"/>
          </a:p>
        </p:txBody>
      </p:sp>
      <p:sp>
        <p:nvSpPr>
          <p:cNvPr id="11" name="Text 9"/>
          <p:cNvSpPr/>
          <p:nvPr/>
        </p:nvSpPr>
        <p:spPr>
          <a:xfrm>
            <a:off x="982504" y="5452229"/>
            <a:ext cx="6000155"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Powerful deep learning frameworks leveraged for building, training, and evaluating our neural network models.</a:t>
            </a:r>
            <a:endParaRPr lang="en-US" sz="1700" dirty="0"/>
          </a:p>
        </p:txBody>
      </p:sp>
      <p:sp>
        <p:nvSpPr>
          <p:cNvPr id="12" name="Shape 10"/>
          <p:cNvSpPr/>
          <p:nvPr/>
        </p:nvSpPr>
        <p:spPr>
          <a:xfrm>
            <a:off x="7423428" y="4741902"/>
            <a:ext cx="6448663" cy="1974652"/>
          </a:xfrm>
          <a:prstGeom prst="roundRect">
            <a:avLst>
              <a:gd name="adj" fmla="val 16458"/>
            </a:avLst>
          </a:prstGeom>
          <a:solidFill>
            <a:srgbClr val="D4E9F7"/>
          </a:solidFill>
          <a:ln w="7620">
            <a:solidFill>
              <a:srgbClr val="BACFDD"/>
            </a:solidFill>
            <a:prstDash val="solid"/>
          </a:ln>
        </p:spPr>
        <p:txBody>
          <a:bodyPr/>
          <a:lstStyle/>
          <a:p>
            <a:endParaRPr lang="en-US"/>
          </a:p>
        </p:txBody>
      </p:sp>
      <p:sp>
        <p:nvSpPr>
          <p:cNvPr id="13" name="Text 11"/>
          <p:cNvSpPr/>
          <p:nvPr/>
        </p:nvSpPr>
        <p:spPr>
          <a:xfrm>
            <a:off x="7647623" y="496609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384653"/>
                </a:solidFill>
                <a:latin typeface="Barlow Bold" pitchFamily="34" charset="0"/>
                <a:ea typeface="Barlow Bold" pitchFamily="34" charset="-122"/>
                <a:cs typeface="Barlow Bold" pitchFamily="34" charset="-120"/>
              </a:rPr>
              <a:t>CNN Architecture</a:t>
            </a:r>
            <a:endParaRPr lang="en-US" sz="2200" dirty="0"/>
          </a:p>
        </p:txBody>
      </p:sp>
      <p:sp>
        <p:nvSpPr>
          <p:cNvPr id="14" name="Text 12"/>
          <p:cNvSpPr/>
          <p:nvPr/>
        </p:nvSpPr>
        <p:spPr>
          <a:xfrm>
            <a:off x="7647623" y="5452229"/>
            <a:ext cx="6000274" cy="1040130"/>
          </a:xfrm>
          <a:prstGeom prst="rect">
            <a:avLst/>
          </a:prstGeom>
          <a:noFill/>
          <a:ln/>
        </p:spPr>
        <p:txBody>
          <a:bodyPr wrap="squar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Convolutional Neural Network (CNN) architecture, designed for robust pattern recognition and classification of image data.</a:t>
            </a:r>
            <a:endParaRPr lang="en-US" sz="1700" dirty="0"/>
          </a:p>
        </p:txBody>
      </p:sp>
      <p:pic>
        <p:nvPicPr>
          <p:cNvPr id="15" name="Picture 14">
            <a:extLst>
              <a:ext uri="{FF2B5EF4-FFF2-40B4-BE49-F238E27FC236}">
                <a16:creationId xmlns:a16="http://schemas.microsoft.com/office/drawing/2014/main" id="{A374BC24-2F2F-D40D-999E-F41B8A2704F9}"/>
              </a:ext>
            </a:extLst>
          </p:cNvPr>
          <p:cNvPicPr>
            <a:picLocks noChangeAspect="1"/>
          </p:cNvPicPr>
          <p:nvPr/>
        </p:nvPicPr>
        <p:blipFill>
          <a:blip r:embed="rId3"/>
          <a:stretch>
            <a:fillRect/>
          </a:stretch>
        </p:blipFill>
        <p:spPr>
          <a:xfrm>
            <a:off x="12648129" y="7760650"/>
            <a:ext cx="1982271" cy="3554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33162" y="418862"/>
            <a:ext cx="4093845" cy="501015"/>
          </a:xfrm>
          <a:prstGeom prst="rect">
            <a:avLst/>
          </a:prstGeom>
          <a:noFill/>
          <a:ln/>
        </p:spPr>
        <p:txBody>
          <a:bodyPr wrap="none" lIns="0" tIns="0" rIns="0" bIns="0" rtlCol="0" anchor="t"/>
          <a:lstStyle/>
          <a:p>
            <a:pPr marL="0" indent="0" algn="l">
              <a:lnSpc>
                <a:spcPts val="3900"/>
              </a:lnSpc>
              <a:buNone/>
            </a:pPr>
            <a:r>
              <a:rPr lang="en-US" sz="3150" b="1" dirty="0">
                <a:solidFill>
                  <a:srgbClr val="2E3C4E"/>
                </a:solidFill>
                <a:latin typeface="Barlow Bold" pitchFamily="34" charset="0"/>
                <a:ea typeface="Barlow Bold" pitchFamily="34" charset="-122"/>
                <a:cs typeface="Barlow Bold" pitchFamily="34" charset="-120"/>
              </a:rPr>
              <a:t>Building the CNN Model</a:t>
            </a:r>
            <a:endParaRPr lang="en-US" sz="3150" dirty="0"/>
          </a:p>
        </p:txBody>
      </p:sp>
      <p:sp>
        <p:nvSpPr>
          <p:cNvPr id="3" name="Text 1"/>
          <p:cNvSpPr/>
          <p:nvPr/>
        </p:nvSpPr>
        <p:spPr>
          <a:xfrm>
            <a:off x="533162" y="1224558"/>
            <a:ext cx="13564076" cy="195024"/>
          </a:xfrm>
          <a:prstGeom prst="rect">
            <a:avLst/>
          </a:prstGeom>
          <a:noFill/>
          <a:ln/>
        </p:spPr>
        <p:txBody>
          <a:bodyPr wrap="none" lIns="0" tIns="0" rIns="0" bIns="0" rtlCol="0" anchor="t"/>
          <a:lstStyle/>
          <a:p>
            <a:pPr marL="0" indent="0" algn="l">
              <a:lnSpc>
                <a:spcPts val="1500"/>
              </a:lnSpc>
              <a:buNone/>
            </a:pPr>
            <a:r>
              <a:rPr lang="en-US" sz="950" dirty="0">
                <a:solidFill>
                  <a:srgbClr val="384653"/>
                </a:solidFill>
                <a:latin typeface="Montserrat" pitchFamily="34" charset="0"/>
                <a:ea typeface="Montserrat" pitchFamily="34" charset="-122"/>
                <a:cs typeface="Montserrat" pitchFamily="34" charset="-120"/>
              </a:rPr>
              <a:t>Our model is designed with multiple convolutional layers, batch normalization, and max-pooling layers to extract hierarchical features from the images.</a:t>
            </a:r>
            <a:endParaRPr lang="en-US" sz="950" dirty="0"/>
          </a:p>
        </p:txBody>
      </p:sp>
      <p:sp>
        <p:nvSpPr>
          <p:cNvPr id="4" name="Text 2"/>
          <p:cNvSpPr/>
          <p:nvPr/>
        </p:nvSpPr>
        <p:spPr>
          <a:xfrm>
            <a:off x="533162" y="1590913"/>
            <a:ext cx="13564076" cy="195024"/>
          </a:xfrm>
          <a:prstGeom prst="rect">
            <a:avLst/>
          </a:prstGeom>
          <a:noFill/>
          <a:ln/>
        </p:spPr>
        <p:txBody>
          <a:bodyPr wrap="none" lIns="0" tIns="0" rIns="0" bIns="0" rtlCol="0" anchor="t"/>
          <a:lstStyle/>
          <a:p>
            <a:pPr marL="0" indent="0" algn="l">
              <a:lnSpc>
                <a:spcPts val="1500"/>
              </a:lnSpc>
              <a:buNone/>
            </a:pPr>
            <a:r>
              <a:rPr lang="en-US" sz="950" dirty="0">
                <a:solidFill>
                  <a:srgbClr val="384653"/>
                </a:solidFill>
                <a:latin typeface="Montserrat" pitchFamily="34" charset="0"/>
                <a:ea typeface="Montserrat" pitchFamily="34" charset="-122"/>
                <a:cs typeface="Montserrat" pitchFamily="34" charset="-120"/>
              </a:rPr>
              <a:t>A dropout layer is included to prevent overfitting, followed by dense layers for classification into the four categories.</a:t>
            </a:r>
            <a:endParaRPr lang="en-US" sz="950" dirty="0"/>
          </a:p>
        </p:txBody>
      </p:sp>
      <p:pic>
        <p:nvPicPr>
          <p:cNvPr id="5" name="Image 0" descr="preencoded.png"/>
          <p:cNvPicPr>
            <a:picLocks noChangeAspect="1"/>
          </p:cNvPicPr>
          <p:nvPr/>
        </p:nvPicPr>
        <p:blipFill>
          <a:blip r:embed="rId3"/>
          <a:stretch>
            <a:fillRect/>
          </a:stretch>
        </p:blipFill>
        <p:spPr>
          <a:xfrm>
            <a:off x="533162" y="1957268"/>
            <a:ext cx="8715732" cy="5854184"/>
          </a:xfrm>
          <a:prstGeom prst="rect">
            <a:avLst/>
          </a:prstGeom>
        </p:spPr>
      </p:pic>
      <p:pic>
        <p:nvPicPr>
          <p:cNvPr id="6" name="Picture 5">
            <a:extLst>
              <a:ext uri="{FF2B5EF4-FFF2-40B4-BE49-F238E27FC236}">
                <a16:creationId xmlns:a16="http://schemas.microsoft.com/office/drawing/2014/main" id="{4B295D01-8C95-66A4-A240-DDF838D6D24C}"/>
              </a:ext>
            </a:extLst>
          </p:cNvPr>
          <p:cNvPicPr>
            <a:picLocks noChangeAspect="1"/>
          </p:cNvPicPr>
          <p:nvPr/>
        </p:nvPicPr>
        <p:blipFill>
          <a:blip r:embed="rId4"/>
          <a:stretch>
            <a:fillRect/>
          </a:stretch>
        </p:blipFill>
        <p:spPr>
          <a:xfrm>
            <a:off x="12648129" y="7760650"/>
            <a:ext cx="1982271" cy="3554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9111" y="399931"/>
            <a:ext cx="5183624" cy="478393"/>
          </a:xfrm>
          <a:prstGeom prst="rect">
            <a:avLst/>
          </a:prstGeom>
          <a:noFill/>
          <a:ln/>
        </p:spPr>
        <p:txBody>
          <a:bodyPr wrap="none" lIns="0" tIns="0" rIns="0" bIns="0" rtlCol="0" anchor="t"/>
          <a:lstStyle/>
          <a:p>
            <a:pPr marL="0" indent="0" algn="l">
              <a:lnSpc>
                <a:spcPts val="3750"/>
              </a:lnSpc>
              <a:buNone/>
            </a:pPr>
            <a:r>
              <a:rPr lang="en-US" sz="3000" b="1" dirty="0">
                <a:solidFill>
                  <a:srgbClr val="2E3C4E"/>
                </a:solidFill>
                <a:latin typeface="Barlow Bold" pitchFamily="34" charset="0"/>
                <a:ea typeface="Barlow Bold" pitchFamily="34" charset="-122"/>
                <a:cs typeface="Barlow Bold" pitchFamily="34" charset="-120"/>
              </a:rPr>
              <a:t>CNN Training and Performance</a:t>
            </a:r>
            <a:endParaRPr lang="en-US" sz="3000" dirty="0"/>
          </a:p>
        </p:txBody>
      </p:sp>
      <p:pic>
        <p:nvPicPr>
          <p:cNvPr id="11" name="Picture 10">
            <a:extLst>
              <a:ext uri="{FF2B5EF4-FFF2-40B4-BE49-F238E27FC236}">
                <a16:creationId xmlns:a16="http://schemas.microsoft.com/office/drawing/2014/main" id="{1D389E61-D34E-BAA2-B31E-32704604116F}"/>
              </a:ext>
            </a:extLst>
          </p:cNvPr>
          <p:cNvPicPr>
            <a:picLocks noChangeAspect="1"/>
          </p:cNvPicPr>
          <p:nvPr/>
        </p:nvPicPr>
        <p:blipFill>
          <a:blip r:embed="rId3"/>
          <a:stretch>
            <a:fillRect/>
          </a:stretch>
        </p:blipFill>
        <p:spPr>
          <a:xfrm>
            <a:off x="12882305" y="7471317"/>
            <a:ext cx="1748095" cy="644743"/>
          </a:xfrm>
          <a:prstGeom prst="rect">
            <a:avLst/>
          </a:prstGeom>
        </p:spPr>
      </p:pic>
      <p:sp>
        <p:nvSpPr>
          <p:cNvPr id="10" name="Text 7"/>
          <p:cNvSpPr/>
          <p:nvPr/>
        </p:nvSpPr>
        <p:spPr>
          <a:xfrm>
            <a:off x="612219" y="7529420"/>
            <a:ext cx="13612177" cy="465534"/>
          </a:xfrm>
          <a:prstGeom prst="rect">
            <a:avLst/>
          </a:prstGeom>
          <a:noFill/>
          <a:ln/>
        </p:spPr>
        <p:txBody>
          <a:bodyPr wrap="square" lIns="0" tIns="0" rIns="0" bIns="0" rtlCol="0" anchor="t"/>
          <a:lstStyle/>
          <a:p>
            <a:pPr marL="0" indent="0" algn="l">
              <a:lnSpc>
                <a:spcPts val="1800"/>
              </a:lnSpc>
              <a:buNone/>
            </a:pPr>
            <a:r>
              <a:rPr lang="en-US" sz="1100" dirty="0">
                <a:solidFill>
                  <a:srgbClr val="384653"/>
                </a:solidFill>
                <a:latin typeface="Montserrat" pitchFamily="34" charset="0"/>
                <a:ea typeface="Montserrat" pitchFamily="34" charset="-122"/>
                <a:cs typeface="Montserrat" pitchFamily="34" charset="-120"/>
              </a:rPr>
              <a:t>The CNN model was trained for 50 epochs. It achieved high training and validation accuracy, demonstrating its ability to learn and generalize from the image data. The final model achieved 99.1% training accuracy and 96.1% validation accuracy after 50 epochs.</a:t>
            </a:r>
            <a:endParaRPr lang="en-US" sz="1100" dirty="0"/>
          </a:p>
        </p:txBody>
      </p:sp>
      <p:pic>
        <p:nvPicPr>
          <p:cNvPr id="13" name="Picture 12">
            <a:extLst>
              <a:ext uri="{FF2B5EF4-FFF2-40B4-BE49-F238E27FC236}">
                <a16:creationId xmlns:a16="http://schemas.microsoft.com/office/drawing/2014/main" id="{7898B555-6F1F-8029-D97B-AB5333F47D9B}"/>
              </a:ext>
            </a:extLst>
          </p:cNvPr>
          <p:cNvPicPr>
            <a:picLocks noChangeAspect="1"/>
          </p:cNvPicPr>
          <p:nvPr/>
        </p:nvPicPr>
        <p:blipFill>
          <a:blip r:embed="rId4"/>
          <a:stretch>
            <a:fillRect/>
          </a:stretch>
        </p:blipFill>
        <p:spPr>
          <a:xfrm>
            <a:off x="1446981" y="961585"/>
            <a:ext cx="11736438" cy="630643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76488" y="483751"/>
            <a:ext cx="5051465" cy="447913"/>
          </a:xfrm>
          <a:prstGeom prst="rect">
            <a:avLst/>
          </a:prstGeom>
          <a:noFill/>
          <a:ln/>
        </p:spPr>
        <p:txBody>
          <a:bodyPr wrap="none" lIns="0" tIns="0" rIns="0" bIns="0" rtlCol="0" anchor="t"/>
          <a:lstStyle/>
          <a:p>
            <a:pPr marL="0" indent="0" algn="l">
              <a:lnSpc>
                <a:spcPts val="3500"/>
              </a:lnSpc>
              <a:buNone/>
            </a:pPr>
            <a:r>
              <a:rPr lang="en-US" sz="2800" b="1" dirty="0">
                <a:solidFill>
                  <a:srgbClr val="2E3C4E"/>
                </a:solidFill>
                <a:latin typeface="Barlow Bold" pitchFamily="34" charset="0"/>
                <a:ea typeface="Barlow Bold" pitchFamily="34" charset="-122"/>
                <a:cs typeface="Barlow Bold" pitchFamily="34" charset="-120"/>
              </a:rPr>
              <a:t>Introducing the CNN-RNN Model</a:t>
            </a:r>
            <a:endParaRPr lang="en-US" sz="2800" dirty="0"/>
          </a:p>
        </p:txBody>
      </p:sp>
      <p:sp>
        <p:nvSpPr>
          <p:cNvPr id="3" name="Text 1"/>
          <p:cNvSpPr/>
          <p:nvPr/>
        </p:nvSpPr>
        <p:spPr>
          <a:xfrm>
            <a:off x="476488" y="1203960"/>
            <a:ext cx="13677424" cy="217884"/>
          </a:xfrm>
          <a:prstGeom prst="rect">
            <a:avLst/>
          </a:prstGeom>
          <a:noFill/>
          <a:ln/>
        </p:spPr>
        <p:txBody>
          <a:bodyPr wrap="none" lIns="0" tIns="0" rIns="0" bIns="0" rtlCol="0" anchor="t"/>
          <a:lstStyle/>
          <a:p>
            <a:pPr marL="0" indent="0" algn="l">
              <a:lnSpc>
                <a:spcPts val="1700"/>
              </a:lnSpc>
              <a:buNone/>
            </a:pPr>
            <a:r>
              <a:rPr lang="en-US" sz="1050" dirty="0">
                <a:solidFill>
                  <a:srgbClr val="384653"/>
                </a:solidFill>
                <a:latin typeface="Montserrat" pitchFamily="34" charset="0"/>
                <a:ea typeface="Montserrat" pitchFamily="34" charset="-122"/>
                <a:cs typeface="Montserrat" pitchFamily="34" charset="-120"/>
              </a:rPr>
              <a:t>To potentially capture temporal dependencies in drowsiness patterns, we developed a hybrid CNN-RNN model.</a:t>
            </a:r>
            <a:endParaRPr lang="en-US" sz="1050" dirty="0"/>
          </a:p>
        </p:txBody>
      </p:sp>
      <p:sp>
        <p:nvSpPr>
          <p:cNvPr id="4" name="Text 2"/>
          <p:cNvSpPr/>
          <p:nvPr/>
        </p:nvSpPr>
        <p:spPr>
          <a:xfrm>
            <a:off x="476488" y="1574959"/>
            <a:ext cx="13677424" cy="217884"/>
          </a:xfrm>
          <a:prstGeom prst="rect">
            <a:avLst/>
          </a:prstGeom>
          <a:noFill/>
          <a:ln/>
        </p:spPr>
        <p:txBody>
          <a:bodyPr wrap="none" lIns="0" tIns="0" rIns="0" bIns="0" rtlCol="0" anchor="t"/>
          <a:lstStyle/>
          <a:p>
            <a:pPr marL="0" indent="0" algn="l">
              <a:lnSpc>
                <a:spcPts val="1700"/>
              </a:lnSpc>
              <a:buNone/>
            </a:pPr>
            <a:r>
              <a:rPr lang="en-US" sz="1050" dirty="0">
                <a:solidFill>
                  <a:srgbClr val="384653"/>
                </a:solidFill>
                <a:latin typeface="Montserrat" pitchFamily="34" charset="0"/>
                <a:ea typeface="Montserrat" pitchFamily="34" charset="-122"/>
                <a:cs typeface="Montserrat" pitchFamily="34" charset="-120"/>
              </a:rPr>
              <a:t>This model combines CNN layers for spatial feature extraction with SimpleRNN layers for processing sequential information, aiming for enhanced detection capabilities.</a:t>
            </a:r>
            <a:endParaRPr lang="en-US" sz="1050" dirty="0"/>
          </a:p>
        </p:txBody>
      </p:sp>
      <p:pic>
        <p:nvPicPr>
          <p:cNvPr id="5" name="Image 0" descr="preencoded.png"/>
          <p:cNvPicPr>
            <a:picLocks noChangeAspect="1"/>
          </p:cNvPicPr>
          <p:nvPr/>
        </p:nvPicPr>
        <p:blipFill>
          <a:blip r:embed="rId3"/>
          <a:stretch>
            <a:fillRect/>
          </a:stretch>
        </p:blipFill>
        <p:spPr>
          <a:xfrm>
            <a:off x="476488" y="1945958"/>
            <a:ext cx="7803713" cy="5799892"/>
          </a:xfrm>
          <a:prstGeom prst="rect">
            <a:avLst/>
          </a:prstGeom>
        </p:spPr>
      </p:pic>
      <p:pic>
        <p:nvPicPr>
          <p:cNvPr id="6" name="Picture 5">
            <a:extLst>
              <a:ext uri="{FF2B5EF4-FFF2-40B4-BE49-F238E27FC236}">
                <a16:creationId xmlns:a16="http://schemas.microsoft.com/office/drawing/2014/main" id="{8A23960D-A41E-846A-3A54-D35B57025817}"/>
              </a:ext>
            </a:extLst>
          </p:cNvPr>
          <p:cNvPicPr>
            <a:picLocks noChangeAspect="1"/>
          </p:cNvPicPr>
          <p:nvPr/>
        </p:nvPicPr>
        <p:blipFill>
          <a:blip r:embed="rId4"/>
          <a:stretch>
            <a:fillRect/>
          </a:stretch>
        </p:blipFill>
        <p:spPr>
          <a:xfrm>
            <a:off x="12648129" y="7760650"/>
            <a:ext cx="1982271" cy="3554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TotalTime>
  <Words>1153</Words>
  <Application>Microsoft Office PowerPoint</Application>
  <PresentationFormat>Custom</PresentationFormat>
  <Paragraphs>105</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Barlow Bold</vt:lpstr>
      <vt:lpstr>Arial</vt:lpstr>
      <vt:lpstr>Britannic Bold</vt:lpstr>
      <vt:lpstr>Consolas</vt:lpstr>
      <vt:lpstr>Montserrat</vt:lpstr>
      <vt:lpstr>Cascadia Code</vt:lpstr>
      <vt:lpstr>Overpass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Ahmed Bhbaty</cp:lastModifiedBy>
  <cp:revision>2</cp:revision>
  <dcterms:created xsi:type="dcterms:W3CDTF">2025-09-21T09:37:12Z</dcterms:created>
  <dcterms:modified xsi:type="dcterms:W3CDTF">2025-09-21T10:04:39Z</dcterms:modified>
</cp:coreProperties>
</file>